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Default Extension="tiff" ContentType="image/tiff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r:id="rId1"/>
  </p:sldMasterIdLst>
  <p:notesMasterIdLst>
    <p:notesMasterId r:id="rId21"/>
  </p:notesMasterIdLst>
  <p:sldIdLst>
    <p:sldId id="266" r:id="rId2"/>
    <p:sldId id="261" r:id="rId3"/>
    <p:sldId id="262" r:id="rId4"/>
    <p:sldId id="268" r:id="rId5"/>
    <p:sldId id="265" r:id="rId6"/>
    <p:sldId id="270" r:id="rId7"/>
    <p:sldId id="276" r:id="rId8"/>
    <p:sldId id="274" r:id="rId9"/>
    <p:sldId id="278" r:id="rId10"/>
    <p:sldId id="279" r:id="rId11"/>
    <p:sldId id="280" r:id="rId12"/>
    <p:sldId id="284" r:id="rId13"/>
    <p:sldId id="283" r:id="rId14"/>
    <p:sldId id="282" r:id="rId15"/>
    <p:sldId id="285" r:id="rId16"/>
    <p:sldId id="286" r:id="rId17"/>
    <p:sldId id="287" r:id="rId18"/>
    <p:sldId id="272" r:id="rId19"/>
    <p:sldId id="267" r:id="rId20"/>
  </p:sldIdLst>
  <p:sldSz cx="9144000" cy="6858000" type="screen4x3"/>
  <p:notesSz cx="6858000" cy="91440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  </p:ext>
    </p:extLst>
  </p:showPr>
  <p:clrMru>
    <a:srgbClr val="CC00CC"/>
    <a:srgbClr val="FF00F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478" autoAdjust="0"/>
    <p:restoredTop sz="94660"/>
  </p:normalViewPr>
  <p:slideViewPr>
    <p:cSldViewPr>
      <p:cViewPr>
        <p:scale>
          <a:sx n="100" d="100"/>
          <a:sy n="100" d="100"/>
        </p:scale>
        <p:origin x="-472" y="-8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1263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0300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5500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5500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5500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5500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fld id="{15AC5837-A445-481A-87A3-EAAE07FCF7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16716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A45DE27-EBAE-4C4D-8C2F-3282FAD9C2A8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2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37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1888" cy="4519612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A45DE27-EBAE-4C4D-8C2F-3282FAD9C2A8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11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37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1888" cy="4519612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A45DE27-EBAE-4C4D-8C2F-3282FAD9C2A8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12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37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1888" cy="4519612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A45DE27-EBAE-4C4D-8C2F-3282FAD9C2A8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13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37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1888" cy="4519612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A45DE27-EBAE-4C4D-8C2F-3282FAD9C2A8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14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37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1888" cy="4519612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A45DE27-EBAE-4C4D-8C2F-3282FAD9C2A8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15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37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1888" cy="4519612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A45DE27-EBAE-4C4D-8C2F-3282FAD9C2A8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16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37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1888" cy="4519612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A45DE27-EBAE-4C4D-8C2F-3282FAD9C2A8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17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37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1888" cy="4519612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A45DE27-EBAE-4C4D-8C2F-3282FAD9C2A8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18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37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1888" cy="4519612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A45DE27-EBAE-4C4D-8C2F-3282FAD9C2A8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19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37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1888" cy="4519612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A45DE27-EBAE-4C4D-8C2F-3282FAD9C2A8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3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37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1888" cy="4519612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A45DE27-EBAE-4C4D-8C2F-3282FAD9C2A8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4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37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1888" cy="4519612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A45DE27-EBAE-4C4D-8C2F-3282FAD9C2A8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5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37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1888" cy="4519612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A45DE27-EBAE-4C4D-8C2F-3282FAD9C2A8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6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37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1888" cy="4519612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A45DE27-EBAE-4C4D-8C2F-3282FAD9C2A8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7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37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1888" cy="4519612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A45DE27-EBAE-4C4D-8C2F-3282FAD9C2A8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8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37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1888" cy="4519612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A45DE27-EBAE-4C4D-8C2F-3282FAD9C2A8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9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37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1888" cy="4519612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A45DE27-EBAE-4C4D-8C2F-3282FAD9C2A8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10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37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1888" cy="4519612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4/30/10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20F5B-5F0C-47DA-AB05-85F93CECB3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4453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4/30/10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BB28A-BFC5-41DA-84E6-8888A9E5E9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3064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4225" cy="5843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3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4/30/10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6C8B3-71EB-47E8-93C3-5BA1EF6298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69756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1663" cy="1135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4/30/10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1D62EF-F608-4B4C-BCCD-F291FFD2A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0782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4/30/10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016A1-46F6-41BF-95B3-BDE9DA3B1F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5816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4/30/10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E7E03-9D5A-4FBD-95FD-D92612BB68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1634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4/30/10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F1B5C-CD3F-43AA-8F11-4FF8B23105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8875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4/30/10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EBE0C-832D-47F1-96F0-314A5292F4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9771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4/30/10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82F8A4-B606-4430-B44A-3D940FD726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619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4/30/10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69263-5112-4470-9E80-0F6E928B9D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144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4/30/10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F0C03-0949-45C6-A1CF-6DC1913C7C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2865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4/30/10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0CAC5-C796-449D-BC04-8EBF3A0C66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047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16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566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1pPr>
          </a:lstStyle>
          <a:p>
            <a:r>
              <a:rPr lang="en-US"/>
              <a:t>4/30/10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37931725" indent="-37474525" eaLnBrk="0"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endParaRPr lang="en-US" sz="180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566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1pPr>
          </a:lstStyle>
          <a:p>
            <a:fld id="{B2A7BACA-D903-45EA-B84E-B9583597CA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hf sldNum="0" hdr="0" ftr="0"/>
  <p:txStyles>
    <p:titleStyle>
      <a:lvl1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SimSun" charset="-122"/>
          <a:cs typeface="SimSun" charset="-122"/>
        </a:defRPr>
      </a:lvl2pPr>
      <a:lvl3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SimSun" charset="-122"/>
          <a:cs typeface="SimSun" charset="-122"/>
        </a:defRPr>
      </a:lvl3pPr>
      <a:lvl4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SimSun" charset="-122"/>
          <a:cs typeface="SimSun" charset="-122"/>
        </a:defRPr>
      </a:lvl4pPr>
      <a:lvl5pPr algn="l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SimSun" charset="-122"/>
          <a:cs typeface="SimSun" charset="-122"/>
        </a:defRPr>
      </a:lvl5pPr>
      <a:lvl6pPr marL="25146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-122"/>
          <a:cs typeface="SimSun" charset="-122"/>
        </a:defRPr>
      </a:lvl6pPr>
      <a:lvl7pPr marL="29718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-122"/>
          <a:cs typeface="SimSun" charset="-122"/>
        </a:defRPr>
      </a:lvl7pPr>
      <a:lvl8pPr marL="34290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-122"/>
          <a:cs typeface="SimSun" charset="-122"/>
        </a:defRPr>
      </a:lvl8pPr>
      <a:lvl9pPr marL="38862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-122"/>
          <a:cs typeface="SimSun" charset="-122"/>
        </a:defRPr>
      </a:lvl9pPr>
    </p:titleStyle>
    <p:bodyStyle>
      <a:lvl1pPr marL="342900" indent="-34290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png"/><Relationship Id="rId7" Type="http://schemas.openxmlformats.org/officeDocument/2006/relationships/image" Target="../media/image28.jpeg"/><Relationship Id="rId8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video" Target="file://localhost/Users/ebarkoch/Dropbox/Courses/Courses%20S11/engn2500-%20medical%20image%20analysis/Final%20Project/Final%20Presentation/Figures/Animations/head_de.gif" TargetMode="External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Relationship Id="rId6" Type="http://schemas.openxmlformats.org/officeDocument/2006/relationships/image" Target="../media/image1.png"/><Relationship Id="rId7" Type="http://schemas.openxmlformats.org/officeDocument/2006/relationships/image" Target="../media/image25.jpe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" Type="http://schemas.openxmlformats.org/officeDocument/2006/relationships/video" Target="file://localhost/Users/ebarkoch/Dropbox/Courses/Courses%20S11/engn2500-%20medical%20image%20analysis/Final%20Project/Final%20Presentation/Figures/Animations/head_true.gif" TargetMode="External"/><Relationship Id="rId2" Type="http://schemas.openxmlformats.org/officeDocument/2006/relationships/video" Target="file://localhost/Users/ebarkoch/Dropbox/Courses/Courses%20S11/engn2500-%20medical%20image%20analysis/Final%20Project/Final%20Presentation/Figures/Animations/head_blur.gi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1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video" Target="file://localhost/Users/ebarkoch/Dropbox/Courses/Courses%20S11/engn2500-%20medical%20image%20analysis/Final%20Project/Final%20Presentation/Figures/Animations/Projections%20of%20volxz128_de.gif" TargetMode="External"/><Relationship Id="rId2" Type="http://schemas.openxmlformats.org/officeDocument/2006/relationships/video" Target="file://localhost/Users/ebarkoch/Dropbox/Courses/Courses%20S11/engn2500-%20medical%20image%20analysis/Final%20Project/Final%20Presentation/Figures/Animations/Projections%20of%20volxz128.gi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.png"/><Relationship Id="rId5" Type="http://schemas.openxmlformats.org/officeDocument/2006/relationships/image" Target="../media/image35.png"/><Relationship Id="rId1" Type="http://schemas.openxmlformats.org/officeDocument/2006/relationships/video" Target="file://localhost/Users/ebarkoch/Dropbox/Courses/Courses%20S11/engn2500-%20medical%20image%20analysis/Final%20Project/Final%20Presentation/Figures/Animations/Projection%20of%20%20RGB512.gif" TargetMode="External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.png"/><Relationship Id="rId5" Type="http://schemas.openxmlformats.org/officeDocument/2006/relationships/image" Target="../media/image36.png"/><Relationship Id="rId1" Type="http://schemas.openxmlformats.org/officeDocument/2006/relationships/video" Target="file://localhost/Users/ebarkoch/Dropbox/Courses/Courses%20S11/engn2500-%20medical%20image%20analysis/Final%20Project/Final%20Presentation/Figures/Animations/Projection%20of%20%20RGB512_de.gif" TargetMode="External"/><Relationship Id="rId2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.png"/><Relationship Id="rId5" Type="http://schemas.openxmlformats.org/officeDocument/2006/relationships/image" Target="../media/image37.png"/><Relationship Id="rId1" Type="http://schemas.openxmlformats.org/officeDocument/2006/relationships/video" Target="file://localhost/Users/ebarkoch/Dropbox/Courses/Courses%20S11/engn2500-%20medical%20image%20analysis/Final%20Project/Final%20Presentation/Figures/Animations/Projection%20of%20%20RGB_de2.gif" TargetMode="External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8.tiff"/><Relationship Id="rId5" Type="http://schemas.openxmlformats.org/officeDocument/2006/relationships/image" Target="../media/image39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tiff"/><Relationship Id="rId5" Type="http://schemas.openxmlformats.org/officeDocument/2006/relationships/image" Target="../media/image1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openxmlformats.org/officeDocument/2006/relationships/oleObject" Target="../embeddings/Microsoft_Equation1.bin"/><Relationship Id="rId9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3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25563" y="228600"/>
            <a:ext cx="46037" cy="6376988"/>
          </a:xfrm>
          <a:prstGeom prst="rect">
            <a:avLst/>
          </a:prstGeom>
          <a:solidFill>
            <a:srgbClr val="C41E3A"/>
          </a:solidFill>
          <a:ln w="936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2875" y="5370513"/>
            <a:ext cx="10668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371600" y="2362200"/>
            <a:ext cx="7315200" cy="14700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i="1" dirty="0" smtClean="0"/>
              <a:t>Deconvolution of Laser Scanning </a:t>
            </a:r>
            <a:r>
              <a:rPr lang="en-US" sz="3200" i="1" dirty="0" err="1" smtClean="0"/>
              <a:t>Confocal</a:t>
            </a:r>
            <a:r>
              <a:rPr lang="en-US" sz="3200" i="1" dirty="0" smtClean="0"/>
              <a:t> </a:t>
            </a:r>
            <a:r>
              <a:rPr lang="en-US" sz="3200" i="1" dirty="0" smtClean="0"/>
              <a:t>Microscopy </a:t>
            </a:r>
            <a:r>
              <a:rPr lang="en-US" sz="3200" i="1" dirty="0" smtClean="0"/>
              <a:t>Volumes: Empirical determination of the point spread function 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181600" y="5562600"/>
            <a:ext cx="37338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i="1" dirty="0" err="1">
                <a:solidFill>
                  <a:srgbClr val="000000"/>
                </a:solidFill>
                <a:latin typeface="Calibri" charset="0"/>
              </a:rPr>
              <a:t>Eyal</a:t>
            </a:r>
            <a:r>
              <a:rPr lang="en-US" sz="2200" i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200" i="1" dirty="0" smtClean="0">
                <a:solidFill>
                  <a:srgbClr val="000000"/>
                </a:solidFill>
                <a:latin typeface="Calibri" charset="0"/>
              </a:rPr>
              <a:t>Bar-</a:t>
            </a:r>
            <a:r>
              <a:rPr lang="en-US" sz="2200" i="1" dirty="0" err="1" smtClean="0">
                <a:solidFill>
                  <a:srgbClr val="000000"/>
                </a:solidFill>
                <a:latin typeface="Calibri" charset="0"/>
              </a:rPr>
              <a:t>Kochba</a:t>
            </a:r>
            <a:endParaRPr lang="en-US" sz="2200" i="1" dirty="0" smtClean="0">
              <a:solidFill>
                <a:srgbClr val="000000"/>
              </a:solidFill>
              <a:latin typeface="Calibri" charset="0"/>
            </a:endParaRPr>
          </a:p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i="1" dirty="0" smtClean="0">
                <a:solidFill>
                  <a:srgbClr val="000000"/>
                </a:solidFill>
                <a:latin typeface="Calibri" charset="0"/>
              </a:rPr>
              <a:t>ENGN2500: Medical Imaging</a:t>
            </a:r>
          </a:p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i="1" dirty="0" smtClean="0">
                <a:solidFill>
                  <a:srgbClr val="000000"/>
                </a:solidFill>
                <a:latin typeface="Calibri" charset="0"/>
              </a:rPr>
              <a:t>Professor Kimia</a:t>
            </a:r>
            <a:endParaRPr lang="en-US" sz="2200" i="1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278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1663" cy="1135062"/>
          </a:xfrm>
        </p:spPr>
        <p:txBody>
          <a:bodyPr/>
          <a:lstStyle/>
          <a:p>
            <a:pPr algn="ctr"/>
            <a:r>
              <a:rPr lang="en-US" sz="2800" dirty="0" smtClean="0"/>
              <a:t>Averaging the fitting parameters to determine the PSF.</a:t>
            </a:r>
            <a:endParaRPr lang="en-US" sz="2800" dirty="0"/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457200" y="838200"/>
            <a:ext cx="8229600" cy="46038"/>
          </a:xfrm>
          <a:prstGeom prst="rect">
            <a:avLst/>
          </a:prstGeom>
          <a:solidFill>
            <a:srgbClr val="C41E3A"/>
          </a:solidFill>
          <a:ln w="936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8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Content Placeholder 15"/>
          <p:cNvSpPr>
            <a:spLocks noGrp="1"/>
          </p:cNvSpPr>
          <p:nvPr>
            <p:ph sz="quarter" idx="4294967295"/>
          </p:nvPr>
        </p:nvSpPr>
        <p:spPr>
          <a:xfrm>
            <a:off x="381000" y="914400"/>
            <a:ext cx="8458200" cy="609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The PSF was determined by imputing the average of each fitting parameter to a 3D Gaussian distribution</a:t>
            </a:r>
            <a:r>
              <a:rPr lang="en-US" sz="1400" dirty="0" smtClean="0"/>
              <a:t>:</a:t>
            </a:r>
            <a:endParaRPr lang="en-US" sz="1400" dirty="0"/>
          </a:p>
          <a:p>
            <a:pPr algn="ctr"/>
            <a:endParaRPr lang="en-US" sz="14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5" name="Text Placeholder 4"/>
          <p:cNvSpPr txBox="1">
            <a:spLocks/>
          </p:cNvSpPr>
          <p:nvPr/>
        </p:nvSpPr>
        <p:spPr bwMode="auto">
          <a:xfrm>
            <a:off x="0" y="5257800"/>
            <a:ext cx="2819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sz="1600" b="1" kern="0" dirty="0" smtClean="0">
                <a:solidFill>
                  <a:srgbClr val="000000"/>
                </a:solidFill>
                <a:latin typeface="+mn-lt"/>
                <a:ea typeface="+mn-ea"/>
              </a:rPr>
              <a:t>PSF for current configuration of microscope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PSF.jpg"/>
          <p:cNvPicPr>
            <a:picLocks noChangeAspect="1"/>
          </p:cNvPicPr>
          <p:nvPr/>
        </p:nvPicPr>
        <p:blipFill>
          <a:blip r:embed="rId4"/>
          <a:srcRect l="33334" t="6165" r="31666" b="7520"/>
          <a:stretch>
            <a:fillRect/>
          </a:stretch>
        </p:blipFill>
        <p:spPr>
          <a:xfrm rot="16200000">
            <a:off x="485775" y="1876425"/>
            <a:ext cx="2914650" cy="3886200"/>
          </a:xfrm>
          <a:prstGeom prst="rect">
            <a:avLst/>
          </a:prstGeom>
          <a:noFill/>
        </p:spPr>
      </p:pic>
      <p:pic>
        <p:nvPicPr>
          <p:cNvPr id="14" name="Picture 13" descr="PSFzy.jpg"/>
          <p:cNvPicPr>
            <a:picLocks noChangeAspect="1"/>
          </p:cNvPicPr>
          <p:nvPr/>
        </p:nvPicPr>
        <p:blipFill>
          <a:blip r:embed="rId5"/>
          <a:srcRect l="35000" t="6320" r="33333" b="8364"/>
          <a:stretch>
            <a:fillRect/>
          </a:stretch>
        </p:blipFill>
        <p:spPr>
          <a:xfrm rot="16200000">
            <a:off x="6420407" y="2164793"/>
            <a:ext cx="2023534" cy="28755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rcRect r="5298" b="15517"/>
          <a:stretch>
            <a:fillRect/>
          </a:stretch>
        </p:blipFill>
        <p:spPr>
          <a:xfrm>
            <a:off x="1828800" y="1295400"/>
            <a:ext cx="5562600" cy="71477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114800" y="4606771"/>
            <a:ext cx="4876800" cy="2251229"/>
            <a:chOff x="4114800" y="4406899"/>
            <a:chExt cx="4876800" cy="2251229"/>
          </a:xfrm>
        </p:grpSpPr>
        <p:pic>
          <p:nvPicPr>
            <p:cNvPr id="11" name="Picture 10" descr="PSFxy.jpg"/>
            <p:cNvPicPr>
              <a:picLocks noChangeAspect="1"/>
            </p:cNvPicPr>
            <p:nvPr/>
          </p:nvPicPr>
          <p:blipFill>
            <a:blip r:embed="rId7"/>
            <a:srcRect l="26667" t="5762" r="31134" b="5762"/>
            <a:stretch>
              <a:fillRect/>
            </a:stretch>
          </p:blipFill>
          <p:spPr>
            <a:xfrm>
              <a:off x="4114800" y="4406899"/>
              <a:ext cx="1752599" cy="1938111"/>
            </a:xfrm>
            <a:prstGeom prst="rect">
              <a:avLst/>
            </a:prstGeom>
          </p:spPr>
        </p:pic>
        <p:pic>
          <p:nvPicPr>
            <p:cNvPr id="12" name="Picture 11" descr="PSFzx.jpg"/>
            <p:cNvPicPr>
              <a:picLocks noChangeAspect="1"/>
            </p:cNvPicPr>
            <p:nvPr/>
          </p:nvPicPr>
          <p:blipFill>
            <a:blip r:embed="rId8"/>
            <a:srcRect l="34167" t="6320" r="35000" b="5204"/>
            <a:stretch>
              <a:fillRect/>
            </a:stretch>
          </p:blipFill>
          <p:spPr>
            <a:xfrm rot="16200000">
              <a:off x="6523944" y="3940855"/>
              <a:ext cx="1963511" cy="2971800"/>
            </a:xfrm>
            <a:prstGeom prst="rect">
              <a:avLst/>
            </a:prstGeom>
          </p:spPr>
        </p:pic>
        <p:sp>
          <p:nvSpPr>
            <p:cNvPr id="16" name="Text Placeholder 4"/>
            <p:cNvSpPr txBox="1">
              <a:spLocks/>
            </p:cNvSpPr>
            <p:nvPr/>
          </p:nvSpPr>
          <p:spPr bwMode="auto">
            <a:xfrm>
              <a:off x="4800600" y="6324600"/>
              <a:ext cx="495300" cy="333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000" tIns="45000" rIns="90000" bIns="4500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2000"/>
                </a:lnSpc>
                <a:spcBef>
                  <a:spcPct val="0"/>
                </a:spcBef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lang="en-US" sz="1600" b="1" kern="0" dirty="0" smtClean="0">
                  <a:solidFill>
                    <a:srgbClr val="000000"/>
                  </a:solidFill>
                  <a:latin typeface="+mn-lt"/>
                  <a:ea typeface="+mn-ea"/>
                </a:rPr>
                <a:t>X-Y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Text Placeholder 4"/>
            <p:cNvSpPr txBox="1">
              <a:spLocks/>
            </p:cNvSpPr>
            <p:nvPr/>
          </p:nvSpPr>
          <p:spPr bwMode="auto">
            <a:xfrm>
              <a:off x="7162800" y="6324600"/>
              <a:ext cx="495300" cy="333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000" tIns="45000" rIns="90000" bIns="4500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2000"/>
                </a:lnSpc>
                <a:spcBef>
                  <a:spcPct val="0"/>
                </a:spcBef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lang="en-US" sz="1600" b="1" kern="0" dirty="0" smtClean="0">
                  <a:solidFill>
                    <a:srgbClr val="000000"/>
                  </a:solidFill>
                  <a:latin typeface="+mn-lt"/>
                  <a:ea typeface="+mn-ea"/>
                </a:rPr>
                <a:t>Y-Z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Text Placeholder 4"/>
          <p:cNvSpPr txBox="1">
            <a:spLocks/>
          </p:cNvSpPr>
          <p:nvPr/>
        </p:nvSpPr>
        <p:spPr bwMode="auto">
          <a:xfrm>
            <a:off x="7162800" y="2209800"/>
            <a:ext cx="495300" cy="33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sz="1600" b="1" kern="0" dirty="0" smtClean="0">
                <a:solidFill>
                  <a:srgbClr val="000000"/>
                </a:solidFill>
                <a:latin typeface="+mn-lt"/>
                <a:ea typeface="+mn-ea"/>
              </a:rPr>
              <a:t>X-Z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5698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1663" cy="1135062"/>
          </a:xfrm>
        </p:spPr>
        <p:txBody>
          <a:bodyPr/>
          <a:lstStyle/>
          <a:p>
            <a:pPr algn="ctr"/>
            <a:r>
              <a:rPr lang="en-US" sz="2800" dirty="0" smtClean="0"/>
              <a:t>Lucy-Richardson </a:t>
            </a:r>
            <a:r>
              <a:rPr lang="en-US" sz="2800" dirty="0" err="1" smtClean="0"/>
              <a:t>deconvolution</a:t>
            </a:r>
            <a:endParaRPr lang="en-US" sz="2800" dirty="0"/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381000" y="838200"/>
            <a:ext cx="8229600" cy="46038"/>
          </a:xfrm>
          <a:prstGeom prst="rect">
            <a:avLst/>
          </a:prstGeom>
          <a:solidFill>
            <a:srgbClr val="C41E3A"/>
          </a:solidFill>
          <a:ln w="936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8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Content Placeholder 15"/>
          <p:cNvSpPr>
            <a:spLocks noGrp="1"/>
          </p:cNvSpPr>
          <p:nvPr>
            <p:ph sz="quarter" idx="4294967295"/>
          </p:nvPr>
        </p:nvSpPr>
        <p:spPr>
          <a:xfrm>
            <a:off x="228600" y="990600"/>
            <a:ext cx="8458200" cy="2743200"/>
          </a:xfrm>
          <a:prstGeom prst="rect">
            <a:avLst/>
          </a:prstGeo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PSF</a:t>
            </a:r>
            <a:r>
              <a:rPr lang="en-US" sz="1800" dirty="0" smtClean="0">
                <a:solidFill>
                  <a:schemeClr val="tx1"/>
                </a:solidFill>
              </a:rPr>
              <a:t> and volume will </a:t>
            </a:r>
            <a:r>
              <a:rPr lang="en-US" sz="1800" dirty="0">
                <a:solidFill>
                  <a:schemeClr val="tx1"/>
                </a:solidFill>
              </a:rPr>
              <a:t>be fed into an iterative based </a:t>
            </a:r>
            <a:r>
              <a:rPr lang="en-US" sz="1800" dirty="0" err="1">
                <a:solidFill>
                  <a:schemeClr val="tx1"/>
                </a:solidFill>
              </a:rPr>
              <a:t>deconvolution</a:t>
            </a:r>
            <a:r>
              <a:rPr lang="en-US" sz="1800" dirty="0">
                <a:solidFill>
                  <a:schemeClr val="tx1"/>
                </a:solidFill>
              </a:rPr>
              <a:t> developed by Lucy-Richardson (LR)</a:t>
            </a:r>
            <a:r>
              <a:rPr lang="en-US" sz="1800" dirty="0" smtClean="0">
                <a:solidFill>
                  <a:schemeClr val="tx1"/>
                </a:solidFill>
              </a:rPr>
              <a:t> in 1972 [</a:t>
            </a:r>
            <a:r>
              <a:rPr lang="en-US" sz="1800" dirty="0" smtClean="0">
                <a:solidFill>
                  <a:schemeClr val="tx1"/>
                </a:solidFill>
              </a:rPr>
              <a:t>11</a:t>
            </a:r>
            <a:r>
              <a:rPr lang="en-US" sz="1800" dirty="0" smtClean="0">
                <a:solidFill>
                  <a:schemeClr val="tx1"/>
                </a:solidFill>
              </a:rPr>
              <a:t>].  The LR </a:t>
            </a:r>
            <a:r>
              <a:rPr lang="en-US" sz="1800" dirty="0" err="1" smtClean="0">
                <a:solidFill>
                  <a:schemeClr val="tx1"/>
                </a:solidFill>
              </a:rPr>
              <a:t>deconvolution</a:t>
            </a:r>
            <a:r>
              <a:rPr lang="en-US" sz="1800" dirty="0" smtClean="0">
                <a:solidFill>
                  <a:schemeClr val="tx1"/>
                </a:solidFill>
              </a:rPr>
              <a:t> is implemented in the “</a:t>
            </a:r>
            <a:r>
              <a:rPr lang="en-US" sz="1800" dirty="0" err="1" smtClean="0">
                <a:solidFill>
                  <a:schemeClr val="tx1"/>
                </a:solidFill>
              </a:rPr>
              <a:t>Deconvolution</a:t>
            </a:r>
            <a:r>
              <a:rPr lang="en-US" sz="1800" dirty="0" smtClean="0">
                <a:solidFill>
                  <a:schemeClr val="tx1"/>
                </a:solidFill>
              </a:rPr>
              <a:t> Lab” </a:t>
            </a:r>
            <a:r>
              <a:rPr lang="en-US" sz="1800" dirty="0" err="1" smtClean="0">
                <a:solidFill>
                  <a:schemeClr val="tx1"/>
                </a:solidFill>
              </a:rPr>
              <a:t>plugin</a:t>
            </a:r>
            <a:r>
              <a:rPr lang="en-US" sz="1800" dirty="0" smtClean="0">
                <a:solidFill>
                  <a:schemeClr val="tx1"/>
                </a:solidFill>
              </a:rPr>
              <a:t> within </a:t>
            </a:r>
            <a:r>
              <a:rPr lang="en-US" sz="1800" dirty="0" err="1" smtClean="0">
                <a:solidFill>
                  <a:schemeClr val="tx1"/>
                </a:solidFill>
              </a:rPr>
              <a:t>ImageJ</a:t>
            </a:r>
            <a:r>
              <a:rPr lang="en-US" sz="1800" dirty="0" smtClean="0">
                <a:solidFill>
                  <a:schemeClr val="tx1"/>
                </a:solidFill>
              </a:rPr>
              <a:t> [12].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The LR </a:t>
            </a:r>
            <a:r>
              <a:rPr lang="en-US" sz="1600" dirty="0" err="1">
                <a:solidFill>
                  <a:schemeClr val="tx1"/>
                </a:solidFill>
              </a:rPr>
              <a:t>deconvolution</a:t>
            </a:r>
            <a:r>
              <a:rPr lang="en-US" sz="1600" dirty="0">
                <a:solidFill>
                  <a:schemeClr val="tx1"/>
                </a:solidFill>
              </a:rPr>
              <a:t> maximizes the probability that the output image that is convolved with the PSF is an instance of the blurred image</a:t>
            </a:r>
            <a:r>
              <a:rPr lang="en-US" sz="1600" dirty="0" smtClean="0">
                <a:solidFill>
                  <a:schemeClr val="tx1"/>
                </a:solidFill>
              </a:rPr>
              <a:t>. When </a:t>
            </a:r>
            <a:r>
              <a:rPr lang="en-US" sz="1600" dirty="0">
                <a:solidFill>
                  <a:schemeClr val="tx1"/>
                </a:solidFill>
              </a:rPr>
              <a:t>the best compromise between image detail enhancement and noise has been reached, the iterations </a:t>
            </a:r>
            <a:r>
              <a:rPr lang="en-US" sz="1600" dirty="0" smtClean="0">
                <a:solidFill>
                  <a:schemeClr val="tx1"/>
                </a:solidFill>
              </a:rPr>
              <a:t>are stopped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This algorithm is good in mitigating </a:t>
            </a:r>
            <a:r>
              <a:rPr lang="en-US" sz="1600" dirty="0" smtClean="0">
                <a:solidFill>
                  <a:schemeClr val="tx1"/>
                </a:solidFill>
              </a:rPr>
              <a:t>background </a:t>
            </a:r>
            <a:r>
              <a:rPr lang="en-US" sz="1600" dirty="0" smtClean="0">
                <a:solidFill>
                  <a:schemeClr val="tx1"/>
                </a:solidFill>
              </a:rPr>
              <a:t>noise</a:t>
            </a:r>
            <a:r>
              <a:rPr lang="en-US" sz="1600" dirty="0" smtClean="0">
                <a:solidFill>
                  <a:schemeClr val="tx1"/>
                </a:solidFill>
              </a:rPr>
              <a:t> in </a:t>
            </a:r>
            <a:r>
              <a:rPr lang="en-US" sz="1600" dirty="0">
                <a:solidFill>
                  <a:schemeClr val="tx1"/>
                </a:solidFill>
              </a:rPr>
              <a:t>the </a:t>
            </a:r>
            <a:r>
              <a:rPr lang="en-US" sz="1600" dirty="0" smtClean="0">
                <a:solidFill>
                  <a:schemeClr val="tx1"/>
                </a:solidFill>
              </a:rPr>
              <a:t>image because the model assumes a </a:t>
            </a:r>
            <a:r>
              <a:rPr lang="en-US" sz="1600" dirty="0" smtClean="0">
                <a:solidFill>
                  <a:schemeClr val="tx1"/>
                </a:solidFill>
              </a:rPr>
              <a:t>Poisson distributed of noise.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Computationally efficient compared to other methods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Many other methods of </a:t>
            </a:r>
            <a:r>
              <a:rPr lang="en-US" sz="1600" dirty="0" err="1" smtClean="0">
                <a:solidFill>
                  <a:schemeClr val="tx1"/>
                </a:solidFill>
              </a:rPr>
              <a:t>deconvolution</a:t>
            </a:r>
            <a:r>
              <a:rPr lang="en-US" sz="1600" dirty="0" smtClean="0">
                <a:solidFill>
                  <a:schemeClr val="tx1"/>
                </a:solidFill>
              </a:rPr>
              <a:t> are available.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052676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1663" cy="1135062"/>
          </a:xfrm>
        </p:spPr>
        <p:txBody>
          <a:bodyPr/>
          <a:lstStyle/>
          <a:p>
            <a:pPr algn="ctr"/>
            <a:r>
              <a:rPr lang="en-US" sz="2800" dirty="0" smtClean="0"/>
              <a:t>Validation of the LR </a:t>
            </a:r>
            <a:r>
              <a:rPr lang="en-US" sz="2800" dirty="0" err="1" smtClean="0"/>
              <a:t>dconvolution</a:t>
            </a:r>
            <a:endParaRPr lang="en-US" sz="2800" dirty="0"/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457200" y="838200"/>
            <a:ext cx="8229600" cy="46038"/>
          </a:xfrm>
          <a:prstGeom prst="rect">
            <a:avLst/>
          </a:prstGeom>
          <a:solidFill>
            <a:srgbClr val="C41E3A"/>
          </a:solidFill>
          <a:ln w="936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83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Content Placeholder 15"/>
          <p:cNvSpPr>
            <a:spLocks noGrp="1"/>
          </p:cNvSpPr>
          <p:nvPr>
            <p:ph sz="quarter" idx="4294967295"/>
          </p:nvPr>
        </p:nvSpPr>
        <p:spPr>
          <a:xfrm>
            <a:off x="228600" y="914400"/>
            <a:ext cx="8610600" cy="1295400"/>
          </a:xfrm>
          <a:prstGeom prst="rect">
            <a:avLst/>
          </a:prstGeom>
        </p:spPr>
        <p:txBody>
          <a:bodyPr/>
          <a:lstStyle/>
          <a:p>
            <a:r>
              <a:rPr lang="en-US" sz="1600" dirty="0" smtClean="0"/>
              <a:t>To test the validity of the</a:t>
            </a:r>
            <a:r>
              <a:rPr lang="en-US" sz="1600" dirty="0" smtClean="0"/>
              <a:t> LR </a:t>
            </a:r>
            <a:r>
              <a:rPr lang="en-US" sz="1600" dirty="0" err="1" smtClean="0"/>
              <a:t>deconvolution</a:t>
            </a:r>
            <a:r>
              <a:rPr lang="en-US" sz="1600" dirty="0" smtClean="0"/>
              <a:t>, a ground truth image was convoluted with a known PSF.  </a:t>
            </a:r>
          </a:p>
          <a:p>
            <a:r>
              <a:rPr lang="en-US" sz="1600" dirty="0" smtClean="0"/>
              <a:t>A 100 iteration </a:t>
            </a:r>
            <a:r>
              <a:rPr lang="en-US" sz="1600" dirty="0" err="1" smtClean="0"/>
              <a:t>deconvolution</a:t>
            </a:r>
            <a:r>
              <a:rPr lang="en-US" sz="1600" dirty="0" smtClean="0"/>
              <a:t> was then preformed using</a:t>
            </a:r>
            <a:r>
              <a:rPr lang="en-US" sz="1600" dirty="0" smtClean="0"/>
              <a:t> LR </a:t>
            </a:r>
            <a:r>
              <a:rPr lang="en-US" sz="1600" dirty="0" err="1" smtClean="0"/>
              <a:t>deconvolution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and </a:t>
            </a:r>
            <a:r>
              <a:rPr lang="en-US" sz="1600" dirty="0" smtClean="0">
                <a:solidFill>
                  <a:schemeClr val="tx1"/>
                </a:solidFill>
              </a:rPr>
              <a:t>consequently</a:t>
            </a:r>
            <a:r>
              <a:rPr lang="en-US" sz="1600" dirty="0" smtClean="0"/>
              <a:t> compared to the ground truth image.</a:t>
            </a:r>
          </a:p>
          <a:p>
            <a:pPr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pic>
        <p:nvPicPr>
          <p:cNvPr id="12" name="Picture 11" descr="PSF.jpg"/>
          <p:cNvPicPr>
            <a:picLocks noChangeAspect="1"/>
          </p:cNvPicPr>
          <p:nvPr/>
        </p:nvPicPr>
        <p:blipFill>
          <a:blip r:embed="rId7"/>
          <a:srcRect l="33334" t="6165" r="31666" b="7520"/>
          <a:stretch>
            <a:fillRect/>
          </a:stretch>
        </p:blipFill>
        <p:spPr>
          <a:xfrm rot="16200000">
            <a:off x="3771900" y="2552700"/>
            <a:ext cx="1143000" cy="152400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3276600" y="2895600"/>
            <a:ext cx="518249" cy="96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000000"/>
                </a:solidFill>
              </a:rPr>
              <a:t>*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05400" y="2895600"/>
            <a:ext cx="518249" cy="96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000000"/>
                </a:solidFill>
              </a:rPr>
              <a:t>=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24600" y="4085634"/>
            <a:ext cx="762000" cy="101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aseline="-25000" dirty="0" smtClean="0">
                <a:solidFill>
                  <a:srgbClr val="000000"/>
                </a:solidFill>
              </a:rPr>
              <a:t>*</a:t>
            </a:r>
            <a:r>
              <a:rPr lang="en-US" sz="3000" baseline="30000" dirty="0" smtClean="0">
                <a:solidFill>
                  <a:srgbClr val="000000"/>
                </a:solidFill>
              </a:rPr>
              <a:t>-1</a:t>
            </a:r>
            <a:endParaRPr lang="en-US" sz="3000" baseline="30000" dirty="0">
              <a:solidFill>
                <a:srgbClr val="000000"/>
              </a:solidFill>
            </a:endParaRPr>
          </a:p>
        </p:txBody>
      </p:sp>
      <p:pic>
        <p:nvPicPr>
          <p:cNvPr id="24" name="Picture 23" descr="PSF.jpg"/>
          <p:cNvPicPr>
            <a:picLocks noChangeAspect="1"/>
          </p:cNvPicPr>
          <p:nvPr/>
        </p:nvPicPr>
        <p:blipFill>
          <a:blip r:embed="rId7"/>
          <a:srcRect l="33334" t="6165" r="31666" b="7520"/>
          <a:stretch>
            <a:fillRect/>
          </a:stretch>
        </p:blipFill>
        <p:spPr>
          <a:xfrm rot="16200000">
            <a:off x="6134100" y="4838700"/>
            <a:ext cx="1143000" cy="152400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5410200" y="5057998"/>
            <a:ext cx="518249" cy="96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000000"/>
                </a:solidFill>
              </a:rPr>
              <a:t>=</a:t>
            </a:r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15" name="head_true.gif">
            <a:hlinkClick r:id="" action="ppaction://media"/>
          </p:cNvPr>
          <p:cNvPicPr/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1371600" y="2286000"/>
            <a:ext cx="1800138" cy="1905000"/>
          </a:xfrm>
          <a:prstGeom prst="rect">
            <a:avLst/>
          </a:prstGeom>
        </p:spPr>
      </p:pic>
      <p:pic>
        <p:nvPicPr>
          <p:cNvPr id="16" name="head_blur.gif">
            <a:hlinkClick r:id="" action="ppaction://media"/>
          </p:cNvPr>
          <p:cNvPicPr/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5715000" y="2286000"/>
            <a:ext cx="1812139" cy="1917700"/>
          </a:xfrm>
          <a:prstGeom prst="rect">
            <a:avLst/>
          </a:prstGeom>
        </p:spPr>
      </p:pic>
      <p:pic>
        <p:nvPicPr>
          <p:cNvPr id="18" name="head_de.gif">
            <a:hlinkClick r:id="" action="ppaction://media"/>
          </p:cNvPr>
          <p:cNvPicPr/>
          <p:nvPr>
            <a:videoFile r:link="rId3"/>
          </p:nvPr>
        </p:nvPicPr>
        <p:blipFill>
          <a:blip r:embed="rId10"/>
          <a:stretch>
            <a:fillRect/>
          </a:stretch>
        </p:blipFill>
        <p:spPr>
          <a:xfrm>
            <a:off x="3429000" y="4419601"/>
            <a:ext cx="1930399" cy="2042849"/>
          </a:xfrm>
          <a:prstGeom prst="rect">
            <a:avLst/>
          </a:prstGeom>
        </p:spPr>
      </p:pic>
      <p:sp>
        <p:nvSpPr>
          <p:cNvPr id="17" name="Text Placeholder 4"/>
          <p:cNvSpPr txBox="1">
            <a:spLocks/>
          </p:cNvSpPr>
          <p:nvPr/>
        </p:nvSpPr>
        <p:spPr bwMode="auto">
          <a:xfrm>
            <a:off x="1676400" y="4191000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sz="1600" b="1" kern="0" dirty="0" smtClean="0">
                <a:solidFill>
                  <a:srgbClr val="000000"/>
                </a:solidFill>
                <a:latin typeface="+mn-lt"/>
                <a:ea typeface="+mn-ea"/>
              </a:rPr>
              <a:t>Ground truth image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 Placeholder 4"/>
          <p:cNvSpPr txBox="1">
            <a:spLocks/>
          </p:cNvSpPr>
          <p:nvPr/>
        </p:nvSpPr>
        <p:spPr bwMode="auto">
          <a:xfrm>
            <a:off x="3505200" y="64770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sz="1600" b="1" kern="0" dirty="0" err="1" smtClean="0">
                <a:solidFill>
                  <a:srgbClr val="000000"/>
                </a:solidFill>
                <a:latin typeface="+mn-lt"/>
                <a:ea typeface="+mn-ea"/>
              </a:rPr>
              <a:t>Deblurred</a:t>
            </a:r>
            <a:r>
              <a:rPr lang="en-US" sz="1600" b="1" kern="0" dirty="0" smtClean="0">
                <a:solidFill>
                  <a:srgbClr val="000000"/>
                </a:solidFill>
                <a:latin typeface="+mn-lt"/>
                <a:ea typeface="+mn-ea"/>
              </a:rPr>
              <a:t> image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4"/>
          <p:cNvSpPr txBox="1">
            <a:spLocks/>
          </p:cNvSpPr>
          <p:nvPr/>
        </p:nvSpPr>
        <p:spPr bwMode="auto">
          <a:xfrm>
            <a:off x="5715000" y="41910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sz="1600" b="1" kern="0" dirty="0" smtClean="0">
                <a:solidFill>
                  <a:srgbClr val="000000"/>
                </a:solidFill>
                <a:latin typeface="+mn-lt"/>
                <a:ea typeface="+mn-ea"/>
              </a:rPr>
              <a:t>Blurred image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 Placeholder 4"/>
          <p:cNvSpPr txBox="1">
            <a:spLocks/>
          </p:cNvSpPr>
          <p:nvPr/>
        </p:nvSpPr>
        <p:spPr bwMode="auto">
          <a:xfrm>
            <a:off x="4114800" y="3886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sz="1600" b="1" kern="0" dirty="0" smtClean="0">
                <a:solidFill>
                  <a:srgbClr val="000000"/>
                </a:solidFill>
                <a:latin typeface="+mn-lt"/>
                <a:ea typeface="+mn-ea"/>
              </a:rPr>
              <a:t>PSF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Text Placeholder 4"/>
          <p:cNvSpPr txBox="1">
            <a:spLocks/>
          </p:cNvSpPr>
          <p:nvPr/>
        </p:nvSpPr>
        <p:spPr bwMode="auto">
          <a:xfrm>
            <a:off x="6400800" y="6172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sz="1600" b="1" kern="0" dirty="0" smtClean="0">
                <a:solidFill>
                  <a:srgbClr val="000000"/>
                </a:solidFill>
                <a:latin typeface="+mn-lt"/>
                <a:ea typeface="+mn-ea"/>
              </a:rPr>
              <a:t>PSF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052676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4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4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8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1663" cy="1135062"/>
          </a:xfrm>
        </p:spPr>
        <p:txBody>
          <a:bodyPr/>
          <a:lstStyle/>
          <a:p>
            <a:pPr algn="ctr"/>
            <a:r>
              <a:rPr lang="en-US" sz="2800" dirty="0" err="1" smtClean="0"/>
              <a:t>Deconvolution</a:t>
            </a:r>
            <a:r>
              <a:rPr lang="en-US" sz="2800" dirty="0" smtClean="0"/>
              <a:t> of volume with beads.</a:t>
            </a:r>
            <a:endParaRPr lang="en-US" sz="2800" dirty="0"/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457200" y="914400"/>
            <a:ext cx="8229600" cy="46038"/>
          </a:xfrm>
          <a:prstGeom prst="rect">
            <a:avLst/>
          </a:prstGeom>
          <a:solidFill>
            <a:srgbClr val="C41E3A"/>
          </a:solidFill>
          <a:ln w="936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83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524875" y="44450"/>
            <a:ext cx="6191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Text Placeholder 4"/>
          <p:cNvSpPr txBox="1">
            <a:spLocks/>
          </p:cNvSpPr>
          <p:nvPr/>
        </p:nvSpPr>
        <p:spPr bwMode="auto">
          <a:xfrm>
            <a:off x="609600" y="5562600"/>
            <a:ext cx="3324985" cy="45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Blurred volume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containing beads 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before</a:t>
            </a:r>
            <a:r>
              <a:rPr kumimoji="0" lang="en-US" sz="16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deconvolution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4"/>
          <p:cNvSpPr txBox="1">
            <a:spLocks/>
          </p:cNvSpPr>
          <p:nvPr/>
        </p:nvSpPr>
        <p:spPr bwMode="auto">
          <a:xfrm>
            <a:off x="4953000" y="5486400"/>
            <a:ext cx="3429000" cy="55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sz="1600" b="1" kern="0" dirty="0" err="1" smtClean="0">
                <a:solidFill>
                  <a:srgbClr val="000000"/>
                </a:solidFill>
                <a:latin typeface="+mn-lt"/>
                <a:ea typeface="+mn-ea"/>
              </a:rPr>
              <a:t>Deblurred</a:t>
            </a:r>
            <a:r>
              <a:rPr lang="en-US" sz="1600" b="1" kern="0" dirty="0" smtClean="0">
                <a:solidFill>
                  <a:srgbClr val="000000"/>
                </a:solidFill>
                <a:latin typeface="+mn-lt"/>
                <a:ea typeface="+mn-ea"/>
              </a:rPr>
              <a:t> volume containing beads </a:t>
            </a:r>
            <a:r>
              <a:rPr lang="en-US" sz="1600" b="1" i="1" kern="0" dirty="0" smtClean="0">
                <a:solidFill>
                  <a:srgbClr val="000000"/>
                </a:solidFill>
                <a:latin typeface="+mn-lt"/>
                <a:ea typeface="+mn-ea"/>
              </a:rPr>
              <a:t>after </a:t>
            </a:r>
            <a:r>
              <a:rPr lang="en-US" sz="1600" b="1" kern="0" dirty="0" err="1" smtClean="0">
                <a:solidFill>
                  <a:srgbClr val="000000"/>
                </a:solidFill>
                <a:latin typeface="+mn-lt"/>
                <a:ea typeface="+mn-ea"/>
              </a:rPr>
              <a:t>deconvolution</a:t>
            </a:r>
            <a:r>
              <a:rPr lang="en-US" sz="1600" b="1" kern="0" dirty="0" smtClean="0">
                <a:solidFill>
                  <a:srgbClr val="000000"/>
                </a:solidFill>
                <a:latin typeface="+mn-lt"/>
                <a:ea typeface="+mn-ea"/>
              </a:rPr>
              <a:t> (10 iterations)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rojections of volxz128_de.gif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648200" y="2286000"/>
            <a:ext cx="4333875" cy="3048000"/>
          </a:xfrm>
          <a:prstGeom prst="rect">
            <a:avLst/>
          </a:prstGeom>
        </p:spPr>
      </p:pic>
      <p:pic>
        <p:nvPicPr>
          <p:cNvPr id="13" name="Projections of volxz128.gif">
            <a:hlinkClick r:id="" action="ppaction://media"/>
          </p:cNvPr>
          <p:cNvPicPr/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152400" y="2286000"/>
            <a:ext cx="4333875" cy="304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956180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4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1663" cy="1135062"/>
          </a:xfrm>
        </p:spPr>
        <p:txBody>
          <a:bodyPr/>
          <a:lstStyle/>
          <a:p>
            <a:pPr algn="ctr"/>
            <a:r>
              <a:rPr lang="en-US" sz="2800" dirty="0" smtClean="0"/>
              <a:t>Blurred volume stack of neurons taken using LSCM</a:t>
            </a:r>
            <a:endParaRPr lang="en-US" sz="2800" dirty="0"/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457200" y="838200"/>
            <a:ext cx="8229600" cy="46038"/>
          </a:xfrm>
          <a:prstGeom prst="rect">
            <a:avLst/>
          </a:prstGeom>
          <a:solidFill>
            <a:srgbClr val="C41E3A"/>
          </a:solidFill>
          <a:ln w="936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8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Placeholder 4"/>
          <p:cNvSpPr txBox="1">
            <a:spLocks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Blurred </a:t>
            </a:r>
            <a:r>
              <a:rPr kumimoji="0" lang="en-US" sz="15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volume (</a:t>
            </a: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512x512x66)</a:t>
            </a:r>
            <a:r>
              <a:rPr kumimoji="0" lang="en-US" sz="15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an aggregate of neurons seeded on </a:t>
            </a:r>
            <a:r>
              <a:rPr lang="en-US" sz="1500" b="1" kern="0" dirty="0" smtClean="0">
                <a:solidFill>
                  <a:srgbClr val="000000"/>
                </a:solidFill>
                <a:latin typeface="+mn-lt"/>
                <a:ea typeface="+mn-ea"/>
              </a:rPr>
              <a:t>a </a:t>
            </a:r>
            <a:r>
              <a:rPr lang="en-US" sz="1500" b="1" kern="0" dirty="0" err="1" smtClean="0">
                <a:solidFill>
                  <a:srgbClr val="000000"/>
                </a:solidFill>
                <a:latin typeface="+mn-lt"/>
                <a:ea typeface="+mn-ea"/>
              </a:rPr>
              <a:t>Polyacrylamide</a:t>
            </a:r>
            <a:r>
              <a:rPr lang="en-US" sz="1500" b="1" kern="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sz="1500" b="1" kern="0" dirty="0" err="1" smtClean="0">
                <a:solidFill>
                  <a:srgbClr val="000000"/>
                </a:solidFill>
                <a:latin typeface="+mn-lt"/>
                <a:ea typeface="+mn-ea"/>
              </a:rPr>
              <a:t>s</a:t>
            </a:r>
            <a:r>
              <a:rPr kumimoji="0" lang="en-US" sz="15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ubstrate</a:t>
            </a:r>
            <a:r>
              <a:rPr kumimoji="0" lang="en-US" sz="15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rojection of  RGB512.gif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00200" y="990600"/>
            <a:ext cx="5682853" cy="56388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45865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526463" cy="1135062"/>
          </a:xfrm>
        </p:spPr>
        <p:txBody>
          <a:bodyPr/>
          <a:lstStyle/>
          <a:p>
            <a:pPr algn="ctr"/>
            <a:r>
              <a:rPr lang="en-US" sz="2400" dirty="0" err="1" smtClean="0"/>
              <a:t>Deconvoluted</a:t>
            </a:r>
            <a:r>
              <a:rPr lang="en-US" sz="2400" dirty="0" smtClean="0"/>
              <a:t> volume stack of neurons taken using LSCM </a:t>
            </a:r>
            <a:br>
              <a:rPr lang="en-US" sz="2400" dirty="0" smtClean="0"/>
            </a:br>
            <a:r>
              <a:rPr lang="en-US" sz="2400" dirty="0" smtClean="0"/>
              <a:t>(10 iterations)</a:t>
            </a:r>
            <a:endParaRPr lang="en-US" sz="2400" dirty="0"/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457200" y="838200"/>
            <a:ext cx="8229600" cy="46038"/>
          </a:xfrm>
          <a:prstGeom prst="rect">
            <a:avLst/>
          </a:prstGeom>
          <a:solidFill>
            <a:srgbClr val="C41E3A"/>
          </a:solidFill>
          <a:ln w="936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8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Placeholder 4"/>
          <p:cNvSpPr txBox="1">
            <a:spLocks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r>
              <a:rPr kumimoji="0" lang="en-US" sz="15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iterations of the</a:t>
            </a:r>
            <a:r>
              <a:rPr kumimoji="0" lang="en-US" sz="15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LR </a:t>
            </a:r>
            <a:r>
              <a:rPr kumimoji="0" lang="en-US" sz="15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deconvolution</a:t>
            </a:r>
            <a:r>
              <a:rPr kumimoji="0" lang="en-US" sz="15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the previous volume stack of neurons (~1.5 minutes per channel).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rojection of  RGB512_de.gif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05000" y="990600"/>
            <a:ext cx="5580459" cy="5537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45865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526463" cy="1135062"/>
          </a:xfrm>
        </p:spPr>
        <p:txBody>
          <a:bodyPr/>
          <a:lstStyle/>
          <a:p>
            <a:pPr algn="ctr"/>
            <a:r>
              <a:rPr lang="en-US" sz="2400" dirty="0" err="1" smtClean="0"/>
              <a:t>Deconvoluted</a:t>
            </a:r>
            <a:r>
              <a:rPr lang="en-US" sz="2400" dirty="0" smtClean="0"/>
              <a:t> volume stack of neurons taken using LSCM</a:t>
            </a:r>
            <a:br>
              <a:rPr lang="en-US" sz="2400" dirty="0" smtClean="0"/>
            </a:br>
            <a:r>
              <a:rPr lang="en-US" sz="2400" dirty="0" smtClean="0"/>
              <a:t> (100 iterations)</a:t>
            </a:r>
            <a:endParaRPr lang="en-US" sz="2400" dirty="0"/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457200" y="838200"/>
            <a:ext cx="8229600" cy="46038"/>
          </a:xfrm>
          <a:prstGeom prst="rect">
            <a:avLst/>
          </a:prstGeom>
          <a:solidFill>
            <a:srgbClr val="C41E3A"/>
          </a:solidFill>
          <a:ln w="936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8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Placeholder 4"/>
          <p:cNvSpPr txBox="1">
            <a:spLocks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 algn="ctr" eaLnBrk="0">
              <a:lnSpc>
                <a:spcPct val="102000"/>
              </a:lnSpc>
              <a:spcAft>
                <a:spcPts val="1425"/>
              </a:spcAft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</a:t>
            </a:r>
            <a:r>
              <a:rPr kumimoji="0" lang="en-US" sz="15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iterations of the</a:t>
            </a:r>
            <a:r>
              <a:rPr kumimoji="0" lang="en-US" sz="15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LR </a:t>
            </a:r>
            <a:r>
              <a:rPr kumimoji="0" lang="en-US" sz="15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deconvolution</a:t>
            </a:r>
            <a:r>
              <a:rPr kumimoji="0" lang="en-US" sz="15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the previous volume stack of neurons </a:t>
            </a:r>
            <a:r>
              <a:rPr lang="en-US" sz="1500" b="1" kern="0" dirty="0" smtClean="0">
                <a:solidFill>
                  <a:srgbClr val="000000"/>
                </a:solidFill>
              </a:rPr>
              <a:t>(14 minutes per channel).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rojection of  RGB_de2.gif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52600" y="914400"/>
            <a:ext cx="5715000" cy="567069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45865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>
                <p:cTn id="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1663" cy="1135062"/>
          </a:xfrm>
        </p:spPr>
        <p:txBody>
          <a:bodyPr/>
          <a:lstStyle/>
          <a:p>
            <a:pPr algn="ctr"/>
            <a:r>
              <a:rPr lang="en-US" sz="2800" dirty="0" smtClean="0"/>
              <a:t>Sum of intensities projection.</a:t>
            </a:r>
            <a:endParaRPr lang="en-US" sz="2800" dirty="0"/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457200" y="914400"/>
            <a:ext cx="8229600" cy="46038"/>
          </a:xfrm>
          <a:prstGeom prst="rect">
            <a:avLst/>
          </a:prstGeom>
          <a:solidFill>
            <a:srgbClr val="C41E3A"/>
          </a:solidFill>
          <a:ln w="936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8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524875" y="44450"/>
            <a:ext cx="6191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Text Placeholder 4"/>
          <p:cNvSpPr txBox="1">
            <a:spLocks/>
          </p:cNvSpPr>
          <p:nvPr/>
        </p:nvSpPr>
        <p:spPr bwMode="auto">
          <a:xfrm>
            <a:off x="304800" y="6019800"/>
            <a:ext cx="4495800" cy="53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 of intensity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projection of </a:t>
            </a:r>
            <a:r>
              <a:rPr lang="en-US" sz="1600" b="1" kern="0" dirty="0" smtClean="0">
                <a:solidFill>
                  <a:srgbClr val="000000"/>
                </a:solidFill>
                <a:latin typeface="+mn-lt"/>
                <a:ea typeface="+mn-ea"/>
              </a:rPr>
              <a:t>volume stack of neurons (blurred)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SUM_RGB512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600200"/>
            <a:ext cx="4343400" cy="4343400"/>
          </a:xfrm>
          <a:prstGeom prst="rect">
            <a:avLst/>
          </a:prstGeom>
        </p:spPr>
      </p:pic>
      <p:pic>
        <p:nvPicPr>
          <p:cNvPr id="11" name="Picture 10" descr="SUM_RGB512_de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600200"/>
            <a:ext cx="4343400" cy="4343400"/>
          </a:xfrm>
          <a:prstGeom prst="rect">
            <a:avLst/>
          </a:prstGeom>
        </p:spPr>
      </p:pic>
      <p:sp>
        <p:nvSpPr>
          <p:cNvPr id="15" name="Text Placeholder 4"/>
          <p:cNvSpPr txBox="1">
            <a:spLocks/>
          </p:cNvSpPr>
          <p:nvPr/>
        </p:nvSpPr>
        <p:spPr bwMode="auto">
          <a:xfrm>
            <a:off x="4572000" y="6019799"/>
            <a:ext cx="4495800" cy="53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 of intensity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projection of </a:t>
            </a:r>
            <a:r>
              <a:rPr lang="en-US" sz="1600" b="1" kern="0" dirty="0" smtClean="0">
                <a:solidFill>
                  <a:srgbClr val="000000"/>
                </a:solidFill>
                <a:latin typeface="+mn-lt"/>
                <a:ea typeface="+mn-ea"/>
              </a:rPr>
              <a:t>volume stack of neurons (</a:t>
            </a:r>
            <a:r>
              <a:rPr lang="en-US" sz="1600" b="1" kern="0" dirty="0" err="1" smtClean="0">
                <a:solidFill>
                  <a:srgbClr val="000000"/>
                </a:solidFill>
                <a:latin typeface="+mn-lt"/>
                <a:ea typeface="+mn-ea"/>
              </a:rPr>
              <a:t>deblurred</a:t>
            </a:r>
            <a:r>
              <a:rPr lang="en-US" sz="1600" b="1" kern="0" dirty="0" smtClean="0">
                <a:solidFill>
                  <a:srgbClr val="000000"/>
                </a:solidFill>
                <a:latin typeface="+mn-lt"/>
                <a:ea typeface="+mn-ea"/>
              </a:rPr>
              <a:t>)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956180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457200" y="1371600"/>
            <a:ext cx="8229600" cy="46038"/>
          </a:xfrm>
          <a:prstGeom prst="rect">
            <a:avLst/>
          </a:prstGeom>
          <a:solidFill>
            <a:srgbClr val="C41E3A"/>
          </a:solidFill>
          <a:ln w="936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8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28600"/>
            <a:ext cx="6191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Content Placeholder 15"/>
          <p:cNvSpPr>
            <a:spLocks noGrp="1"/>
          </p:cNvSpPr>
          <p:nvPr>
            <p:ph sz="quarter" idx="4294967295"/>
          </p:nvPr>
        </p:nvSpPr>
        <p:spPr>
          <a:xfrm>
            <a:off x="342900" y="1600200"/>
            <a:ext cx="8458200" cy="4572000"/>
          </a:xfrm>
          <a:prstGeom prst="rect">
            <a:avLst/>
          </a:prstGeom>
        </p:spPr>
        <p:txBody>
          <a:bodyPr/>
          <a:lstStyle/>
          <a:p>
            <a:r>
              <a:rPr lang="en-US" sz="1800" dirty="0" smtClean="0"/>
              <a:t>The PSF was determined using a statistical averaging of micro-fluorescent beads within a volume taken with LSCM.</a:t>
            </a:r>
          </a:p>
          <a:p>
            <a:r>
              <a:rPr lang="en-US" sz="1800" dirty="0" smtClean="0"/>
              <a:t>The PSF and microscope image was </a:t>
            </a:r>
            <a:r>
              <a:rPr lang="en-US" sz="1800" dirty="0" err="1" smtClean="0"/>
              <a:t>deconvoluted</a:t>
            </a:r>
            <a:r>
              <a:rPr lang="en-US" sz="1800" dirty="0" smtClean="0"/>
              <a:t> using</a:t>
            </a:r>
            <a:r>
              <a:rPr lang="en-US" sz="1800" dirty="0" smtClean="0"/>
              <a:t> LR </a:t>
            </a:r>
            <a:r>
              <a:rPr lang="en-US" sz="1800" dirty="0" err="1" smtClean="0"/>
              <a:t>deconvolution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in </a:t>
            </a:r>
            <a:r>
              <a:rPr lang="en-US" sz="1800" dirty="0" err="1" smtClean="0">
                <a:solidFill>
                  <a:schemeClr val="tx1"/>
                </a:solidFill>
              </a:rPr>
              <a:t>ImageJ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A sharper image was produced with more iterations but loss of image color became increasingly worse.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Future work: </a:t>
            </a:r>
            <a:r>
              <a:rPr lang="en-US" sz="1800" dirty="0" err="1" smtClean="0">
                <a:solidFill>
                  <a:schemeClr val="tx1"/>
                </a:solidFill>
              </a:rPr>
              <a:t>Selfcontain</a:t>
            </a:r>
            <a:r>
              <a:rPr lang="en-US" sz="1800" dirty="0" smtClean="0">
                <a:solidFill>
                  <a:schemeClr val="tx1"/>
                </a:solidFill>
              </a:rPr>
              <a:t> the whole </a:t>
            </a:r>
            <a:r>
              <a:rPr lang="en-US" sz="1800" dirty="0" err="1" smtClean="0">
                <a:solidFill>
                  <a:schemeClr val="tx1"/>
                </a:solidFill>
              </a:rPr>
              <a:t>deconvolution</a:t>
            </a:r>
            <a:r>
              <a:rPr lang="en-US" sz="1800" dirty="0" smtClean="0">
                <a:solidFill>
                  <a:schemeClr val="tx1"/>
                </a:solidFill>
              </a:rPr>
              <a:t> procedure within MATLAB.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r">
              <a:buNone/>
            </a:pPr>
            <a:r>
              <a:rPr lang="en-US" sz="1800" i="1" dirty="0" smtClean="0">
                <a:solidFill>
                  <a:schemeClr val="tx1"/>
                </a:solidFill>
              </a:rPr>
              <a:t>Thank you for your time.</a:t>
            </a:r>
            <a:r>
              <a:rPr lang="en-US" sz="1800" dirty="0" smtClean="0">
                <a:solidFill>
                  <a:schemeClr val="tx1"/>
                </a:solidFill>
              </a:rPr>
              <a:t>  </a:t>
            </a:r>
            <a:endParaRPr lang="en-US" sz="1800" dirty="0" smtClean="0">
              <a:solidFill>
                <a:srgbClr val="FF0000"/>
              </a:solidFill>
            </a:endParaRP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03109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1663" cy="4724400"/>
          </a:xfrm>
        </p:spPr>
        <p:txBody>
          <a:bodyPr/>
          <a:lstStyle/>
          <a:p>
            <a:r>
              <a:rPr lang="en-US" sz="900" dirty="0" smtClean="0">
                <a:solidFill>
                  <a:schemeClr val="tx1"/>
                </a:solidFill>
              </a:rPr>
              <a:t>[1]</a:t>
            </a:r>
            <a:r>
              <a:rPr lang="en-US" sz="900" i="1" dirty="0" smtClean="0"/>
              <a:t> </a:t>
            </a:r>
            <a:r>
              <a:rPr lang="en-US" sz="900" dirty="0" smtClean="0"/>
              <a:t>"</a:t>
            </a:r>
            <a:r>
              <a:rPr lang="en-US" sz="900" dirty="0" err="1" smtClean="0"/>
              <a:t>Confocal</a:t>
            </a:r>
            <a:r>
              <a:rPr lang="en-US" sz="900" dirty="0" smtClean="0"/>
              <a:t> Microscopy." </a:t>
            </a:r>
            <a:r>
              <a:rPr lang="en-US" sz="900" i="1" dirty="0" smtClean="0"/>
              <a:t>The John </a:t>
            </a:r>
            <a:r>
              <a:rPr lang="en-US" sz="900" i="1" dirty="0" err="1" smtClean="0"/>
              <a:t>Innes</a:t>
            </a:r>
            <a:r>
              <a:rPr lang="en-US" sz="900" i="1" dirty="0" smtClean="0"/>
              <a:t> Centre. Web. 29 Apr. 2011. &lt;http://www.jic.ac.uk/microscopy/more/T5_8.htm&gt;..</a:t>
            </a:r>
            <a:endParaRPr lang="en-US" sz="900" dirty="0" smtClean="0">
              <a:solidFill>
                <a:schemeClr val="tx1"/>
              </a:solidFill>
            </a:endParaRPr>
          </a:p>
          <a:p>
            <a:r>
              <a:rPr lang="en-US" sz="900" dirty="0" smtClean="0"/>
              <a:t>[2] "Image of a double-labeled cell culture (</a:t>
            </a:r>
            <a:r>
              <a:rPr lang="en-US" sz="900" dirty="0" err="1" smtClean="0"/>
              <a:t>right).."</a:t>
            </a:r>
            <a:r>
              <a:rPr lang="en-US" sz="900" i="1" dirty="0" err="1" smtClean="0"/>
              <a:t>Microscopic</a:t>
            </a:r>
            <a:r>
              <a:rPr lang="en-US" sz="900" i="1" dirty="0" smtClean="0"/>
              <a:t> and Microanalysis services. Web. 28 Apr 2011. &lt;http://</a:t>
            </a:r>
            <a:r>
              <a:rPr lang="en-US" sz="900" i="1" dirty="0" err="1" smtClean="0"/>
              <a:t>www.uku.fi/biomater/palvelut/mikroskopia_en.shtml</a:t>
            </a:r>
            <a:r>
              <a:rPr lang="en-US" sz="900" i="1" dirty="0" smtClean="0"/>
              <a:t>&gt;.</a:t>
            </a:r>
            <a:endParaRPr lang="en-US" sz="900" dirty="0" smtClean="0">
              <a:solidFill>
                <a:schemeClr val="tx1"/>
              </a:solidFill>
            </a:endParaRPr>
          </a:p>
          <a:p>
            <a:r>
              <a:rPr lang="en-US" sz="900" dirty="0" smtClean="0"/>
              <a:t>[3  </a:t>
            </a:r>
            <a:r>
              <a:rPr lang="en-US" sz="900" dirty="0" err="1" smtClean="0"/>
              <a:t>Losavio</a:t>
            </a:r>
            <a:r>
              <a:rPr lang="en-US" sz="900" dirty="0" smtClean="0"/>
              <a:t>, B. E., Y. Liang, A. </a:t>
            </a:r>
            <a:r>
              <a:rPr lang="en-US" sz="900" dirty="0" err="1" smtClean="0"/>
              <a:t>Santamaria</a:t>
            </a:r>
            <a:r>
              <a:rPr lang="en-US" sz="900" dirty="0" smtClean="0"/>
              <a:t>-Pang, I. A. </a:t>
            </a:r>
            <a:r>
              <a:rPr lang="en-US" sz="900" dirty="0" err="1" smtClean="0"/>
              <a:t>Kakadiaris</a:t>
            </a:r>
            <a:r>
              <a:rPr lang="en-US" sz="900" dirty="0" smtClean="0"/>
              <a:t>, C. M. Colbert, and P. </a:t>
            </a:r>
            <a:r>
              <a:rPr lang="en-US" sz="900" dirty="0" err="1" smtClean="0"/>
              <a:t>Saggau</a:t>
            </a:r>
            <a:r>
              <a:rPr lang="en-US" sz="900" dirty="0" smtClean="0"/>
              <a:t>. "Live Neuron Morphology Automatically Reconstructed From </a:t>
            </a:r>
            <a:r>
              <a:rPr lang="en-US" sz="900" dirty="0" err="1" smtClean="0"/>
              <a:t>Multiphoton</a:t>
            </a:r>
            <a:r>
              <a:rPr lang="en-US" sz="900" dirty="0" smtClean="0"/>
              <a:t> and </a:t>
            </a:r>
            <a:r>
              <a:rPr lang="en-US" sz="900" dirty="0" err="1" smtClean="0"/>
              <a:t>Confocal</a:t>
            </a:r>
            <a:r>
              <a:rPr lang="en-US" sz="900" dirty="0" smtClean="0"/>
              <a:t> Imaging Data." </a:t>
            </a:r>
            <a:r>
              <a:rPr lang="en-US" sz="900" i="1" dirty="0" smtClean="0"/>
              <a:t>Journal of Neurophysiology 100.4 (2008): 2422-429. Web.</a:t>
            </a:r>
            <a:endParaRPr lang="en-US" sz="900" dirty="0" smtClean="0"/>
          </a:p>
          <a:p>
            <a:r>
              <a:rPr lang="en-US" sz="900" dirty="0" smtClean="0"/>
              <a:t>[4] "Point spread function." </a:t>
            </a:r>
            <a:r>
              <a:rPr lang="en-US" sz="900" i="1" dirty="0" err="1" smtClean="0"/>
              <a:t>ImageSurfer</a:t>
            </a:r>
            <a:r>
              <a:rPr lang="en-US" sz="900" i="1" dirty="0" smtClean="0"/>
              <a:t>. Web. 28 Apr 2011. &lt;</a:t>
            </a:r>
            <a:r>
              <a:rPr lang="en-US" sz="900" i="1" dirty="0" err="1" smtClean="0"/>
              <a:t>http://imagesurfer.cs.unc.edu/help/users-guide.html</a:t>
            </a:r>
            <a:r>
              <a:rPr lang="en-US" sz="900" i="1" dirty="0" smtClean="0"/>
              <a:t>&gt;.</a:t>
            </a:r>
            <a:endParaRPr lang="en-US" sz="900" dirty="0" smtClean="0"/>
          </a:p>
          <a:p>
            <a:r>
              <a:rPr lang="en-US" sz="900" dirty="0" smtClean="0"/>
              <a:t>[5] </a:t>
            </a:r>
            <a:r>
              <a:rPr lang="en-US" sz="900" dirty="0" err="1" smtClean="0"/>
              <a:t>Pankajakshan</a:t>
            </a:r>
            <a:r>
              <a:rPr lang="en-US" sz="900" dirty="0" smtClean="0"/>
              <a:t>, Praveen, Bo Zhang, Laure Blanc-</a:t>
            </a:r>
            <a:r>
              <a:rPr lang="en-US" sz="900" dirty="0" err="1" smtClean="0"/>
              <a:t>Féraud</a:t>
            </a:r>
            <a:r>
              <a:rPr lang="en-US" sz="900" dirty="0" smtClean="0"/>
              <a:t>, </a:t>
            </a:r>
            <a:r>
              <a:rPr lang="en-US" sz="900" dirty="0" err="1" smtClean="0"/>
              <a:t>Zvi</a:t>
            </a:r>
            <a:r>
              <a:rPr lang="en-US" sz="900" dirty="0" smtClean="0"/>
              <a:t> </a:t>
            </a:r>
            <a:r>
              <a:rPr lang="en-US" sz="900" dirty="0" err="1" smtClean="0"/>
              <a:t>Kam</a:t>
            </a:r>
            <a:r>
              <a:rPr lang="en-US" sz="900" dirty="0" smtClean="0"/>
              <a:t>, Jean-Christophe </a:t>
            </a:r>
            <a:r>
              <a:rPr lang="en-US" sz="900" dirty="0" err="1" smtClean="0"/>
              <a:t>Olivo</a:t>
            </a:r>
            <a:r>
              <a:rPr lang="en-US" sz="900" dirty="0" smtClean="0"/>
              <a:t>-Marin, and </a:t>
            </a:r>
            <a:r>
              <a:rPr lang="en-US" sz="900" dirty="0" err="1" smtClean="0"/>
              <a:t>Josiane</a:t>
            </a:r>
            <a:r>
              <a:rPr lang="en-US" sz="900" dirty="0" smtClean="0"/>
              <a:t> </a:t>
            </a:r>
            <a:r>
              <a:rPr lang="en-US" sz="900" dirty="0" err="1" smtClean="0"/>
              <a:t>Zerubia</a:t>
            </a:r>
            <a:r>
              <a:rPr lang="en-US" sz="900" dirty="0" smtClean="0"/>
              <a:t>. "Blind </a:t>
            </a:r>
            <a:r>
              <a:rPr lang="en-US" sz="900" dirty="0" err="1" smtClean="0"/>
              <a:t>Deconvolution</a:t>
            </a:r>
            <a:r>
              <a:rPr lang="en-US" sz="900" dirty="0" smtClean="0"/>
              <a:t> for Thin-layered </a:t>
            </a:r>
            <a:r>
              <a:rPr lang="en-US" sz="900" dirty="0" err="1" smtClean="0"/>
              <a:t>Confocal</a:t>
            </a:r>
            <a:r>
              <a:rPr lang="en-US" sz="900" dirty="0" smtClean="0"/>
              <a:t> </a:t>
            </a:r>
            <a:r>
              <a:rPr lang="en-US" sz="900" dirty="0" err="1" smtClean="0"/>
              <a:t>Imaging."</a:t>
            </a:r>
            <a:r>
              <a:rPr lang="en-US" sz="900" i="1" dirty="0" err="1" smtClean="0"/>
              <a:t>Applied</a:t>
            </a:r>
            <a:r>
              <a:rPr lang="en-US" sz="900" i="1" dirty="0" smtClean="0"/>
              <a:t> Optics 48.22 (2009): 4437. Web.</a:t>
            </a:r>
            <a:endParaRPr lang="en-US" sz="900" dirty="0" smtClean="0"/>
          </a:p>
          <a:p>
            <a:r>
              <a:rPr lang="en-US" sz="900" dirty="0" smtClean="0"/>
              <a:t>[6] Pawley, James B. </a:t>
            </a:r>
            <a:r>
              <a:rPr lang="en-US" sz="900" i="1" dirty="0" smtClean="0"/>
              <a:t>Handbook of Biological </a:t>
            </a:r>
            <a:r>
              <a:rPr lang="en-US" sz="900" i="1" dirty="0" err="1" smtClean="0"/>
              <a:t>Confocal</a:t>
            </a:r>
            <a:r>
              <a:rPr lang="en-US" sz="900" i="1" dirty="0" smtClean="0"/>
              <a:t> Microscopy. New York, NY: Springer, 2006. Web.</a:t>
            </a:r>
            <a:endParaRPr lang="en-US" sz="900" dirty="0" smtClean="0"/>
          </a:p>
          <a:p>
            <a:r>
              <a:rPr lang="en-US" sz="900" dirty="0" smtClean="0"/>
              <a:t>[7] Zhang, Bo, </a:t>
            </a:r>
            <a:r>
              <a:rPr lang="en-US" sz="900" dirty="0" err="1" smtClean="0"/>
              <a:t>Josiane</a:t>
            </a:r>
            <a:r>
              <a:rPr lang="en-US" sz="900" dirty="0" smtClean="0"/>
              <a:t> </a:t>
            </a:r>
            <a:r>
              <a:rPr lang="en-US" sz="900" dirty="0" err="1" smtClean="0"/>
              <a:t>Zerubia</a:t>
            </a:r>
            <a:r>
              <a:rPr lang="en-US" sz="900" dirty="0" smtClean="0"/>
              <a:t>, and Jean-Christophe </a:t>
            </a:r>
            <a:r>
              <a:rPr lang="en-US" sz="900" dirty="0" err="1" smtClean="0"/>
              <a:t>Olivo</a:t>
            </a:r>
            <a:r>
              <a:rPr lang="en-US" sz="900" dirty="0" smtClean="0"/>
              <a:t>-Marin. "Gaussian Approximations of Fluorescence Microscope Point-spread Function Models." </a:t>
            </a:r>
            <a:r>
              <a:rPr lang="en-US" sz="900" i="1" dirty="0" smtClean="0"/>
              <a:t>Applied Optics 46.10 (2007): 1819. Web.</a:t>
            </a:r>
            <a:endParaRPr lang="en-US" sz="900" dirty="0" smtClean="0"/>
          </a:p>
          <a:p>
            <a:r>
              <a:rPr lang="en-US" sz="900" dirty="0" smtClean="0"/>
              <a:t>[8] </a:t>
            </a:r>
            <a:r>
              <a:rPr lang="en-US" sz="900" dirty="0" err="1" smtClean="0"/>
              <a:t>Luisier</a:t>
            </a:r>
            <a:r>
              <a:rPr lang="en-US" sz="900" dirty="0" smtClean="0"/>
              <a:t>, </a:t>
            </a:r>
            <a:r>
              <a:rPr lang="en-US" sz="900" dirty="0" err="1" smtClean="0"/>
              <a:t>Florian</a:t>
            </a:r>
            <a:r>
              <a:rPr lang="en-US" sz="900" dirty="0" smtClean="0"/>
              <a:t>, </a:t>
            </a:r>
            <a:r>
              <a:rPr lang="en-US" sz="900" dirty="0" err="1" smtClean="0"/>
              <a:t>Cédric</a:t>
            </a:r>
            <a:r>
              <a:rPr lang="en-US" sz="900" dirty="0" smtClean="0"/>
              <a:t> </a:t>
            </a:r>
            <a:r>
              <a:rPr lang="en-US" sz="900" dirty="0" err="1" smtClean="0"/>
              <a:t>Vonesch</a:t>
            </a:r>
            <a:r>
              <a:rPr lang="en-US" sz="900" dirty="0" smtClean="0"/>
              <a:t>, Thierry </a:t>
            </a:r>
            <a:r>
              <a:rPr lang="en-US" sz="900" dirty="0" err="1" smtClean="0"/>
              <a:t>Blu</a:t>
            </a:r>
            <a:r>
              <a:rPr lang="en-US" sz="900" dirty="0" smtClean="0"/>
              <a:t>, and Michael Unser. "Fast </a:t>
            </a:r>
            <a:r>
              <a:rPr lang="en-US" sz="900" dirty="0" err="1" smtClean="0"/>
              <a:t>Interscale</a:t>
            </a:r>
            <a:r>
              <a:rPr lang="en-US" sz="900" dirty="0" smtClean="0"/>
              <a:t> Wavelet </a:t>
            </a:r>
            <a:r>
              <a:rPr lang="en-US" sz="900" dirty="0" err="1" smtClean="0"/>
              <a:t>Denoising</a:t>
            </a:r>
            <a:r>
              <a:rPr lang="en-US" sz="900" dirty="0" smtClean="0"/>
              <a:t> of Poisson-corrupted Images." </a:t>
            </a:r>
            <a:r>
              <a:rPr lang="en-US" sz="900" i="1" dirty="0" smtClean="0"/>
              <a:t>Signal Processing 90.2 (2010): 415-27. Web.</a:t>
            </a:r>
            <a:endParaRPr lang="en-US" sz="900" dirty="0" smtClean="0"/>
          </a:p>
          <a:p>
            <a:r>
              <a:rPr lang="en-US" sz="900" dirty="0" smtClean="0"/>
              <a:t>[9] Dupe, F.-X., J.M. </a:t>
            </a:r>
            <a:r>
              <a:rPr lang="en-US" sz="900" dirty="0" err="1" smtClean="0"/>
              <a:t>Fadili</a:t>
            </a:r>
            <a:r>
              <a:rPr lang="en-US" sz="900" dirty="0" smtClean="0"/>
              <a:t>, and J.-L. </a:t>
            </a:r>
            <a:r>
              <a:rPr lang="en-US" sz="900" dirty="0" err="1" smtClean="0"/>
              <a:t>Starck</a:t>
            </a:r>
            <a:r>
              <a:rPr lang="en-US" sz="900" dirty="0" smtClean="0"/>
              <a:t>. "A Proximal Iteration for </a:t>
            </a:r>
            <a:r>
              <a:rPr lang="en-US" sz="900" dirty="0" err="1" smtClean="0"/>
              <a:t>Deconvolving</a:t>
            </a:r>
            <a:r>
              <a:rPr lang="en-US" sz="900" dirty="0" smtClean="0"/>
              <a:t> Poisson Noisy Images Using Sparse Representations." </a:t>
            </a:r>
            <a:r>
              <a:rPr lang="en-US" sz="900" i="1" dirty="0" smtClean="0"/>
              <a:t>IEEE Transactions on Image Processing18.2 (2009): 310-21. Web.</a:t>
            </a:r>
            <a:endParaRPr lang="en-US" sz="900" dirty="0" smtClean="0"/>
          </a:p>
          <a:p>
            <a:r>
              <a:rPr lang="en-US" sz="900" dirty="0" smtClean="0"/>
              <a:t> [10] </a:t>
            </a:r>
            <a:r>
              <a:rPr lang="en-US" sz="900" dirty="0" err="1" smtClean="0"/>
              <a:t>Buades</a:t>
            </a:r>
            <a:r>
              <a:rPr lang="en-US" sz="900" dirty="0" smtClean="0"/>
              <a:t>, A., B. </a:t>
            </a:r>
            <a:r>
              <a:rPr lang="en-US" sz="900" dirty="0" err="1" smtClean="0"/>
              <a:t>Coll</a:t>
            </a:r>
            <a:r>
              <a:rPr lang="en-US" sz="900" dirty="0" smtClean="0"/>
              <a:t>, and J. M. Morel. "A Review of Image </a:t>
            </a:r>
            <a:r>
              <a:rPr lang="en-US" sz="900" dirty="0" err="1" smtClean="0"/>
              <a:t>Denoising</a:t>
            </a:r>
            <a:r>
              <a:rPr lang="en-US" sz="900" dirty="0" smtClean="0"/>
              <a:t> Algorithms, with a New One." </a:t>
            </a:r>
            <a:r>
              <a:rPr lang="en-US" sz="900" i="1" dirty="0" err="1" smtClean="0"/>
              <a:t>Multiscale</a:t>
            </a:r>
            <a:r>
              <a:rPr lang="en-US" sz="900" i="1" dirty="0" smtClean="0"/>
              <a:t> Modeling &amp; Simulation 4.2 (2005): 490. Web.</a:t>
            </a:r>
            <a:endParaRPr lang="en-US" sz="900" dirty="0" smtClean="0"/>
          </a:p>
          <a:p>
            <a:r>
              <a:rPr lang="en-US" sz="900" dirty="0" smtClean="0"/>
              <a:t>[11] Richardson, William Hadley. "Bayesian-Based Iterative Method of Image Restoration." Journal of the Optical Society of America 62.1 (1972): 55. Web</a:t>
            </a:r>
            <a:r>
              <a:rPr lang="en-US" sz="900" dirty="0" smtClean="0"/>
              <a:t>.</a:t>
            </a:r>
          </a:p>
          <a:p>
            <a:r>
              <a:rPr lang="en-US" sz="900" dirty="0" smtClean="0"/>
              <a:t>[12] </a:t>
            </a:r>
            <a:r>
              <a:rPr lang="en-US" sz="900" dirty="0" err="1" smtClean="0"/>
              <a:t>Vonesch</a:t>
            </a:r>
            <a:r>
              <a:rPr lang="en-US" sz="900" dirty="0" smtClean="0"/>
              <a:t>, </a:t>
            </a:r>
            <a:r>
              <a:rPr lang="en-US" sz="900" dirty="0" err="1" smtClean="0"/>
              <a:t>Cédric</a:t>
            </a:r>
            <a:r>
              <a:rPr lang="en-US" sz="900" dirty="0" smtClean="0"/>
              <a:t>, Raquel T. </a:t>
            </a:r>
            <a:r>
              <a:rPr lang="en-US" sz="900" dirty="0" err="1" smtClean="0"/>
              <a:t>Cristofani</a:t>
            </a:r>
            <a:r>
              <a:rPr lang="en-US" sz="900" dirty="0" smtClean="0"/>
              <a:t>, and Guillaume </a:t>
            </a:r>
            <a:r>
              <a:rPr lang="en-US" sz="900" dirty="0" err="1" smtClean="0"/>
              <a:t>Schmit</a:t>
            </a:r>
            <a:r>
              <a:rPr lang="en-US" sz="900" dirty="0" smtClean="0"/>
              <a:t>. </a:t>
            </a:r>
            <a:r>
              <a:rPr lang="en-US" sz="900" dirty="0" err="1" smtClean="0"/>
              <a:t>ImageJ</a:t>
            </a:r>
            <a:r>
              <a:rPr lang="en-US" sz="900" dirty="0" smtClean="0"/>
              <a:t>: </a:t>
            </a:r>
            <a:r>
              <a:rPr lang="en-US" sz="900" dirty="0" err="1" smtClean="0"/>
              <a:t>Deconvolution</a:t>
            </a:r>
            <a:r>
              <a:rPr lang="en-US" sz="900" dirty="0" smtClean="0"/>
              <a:t> Lab. Computer software. 3D </a:t>
            </a:r>
            <a:r>
              <a:rPr lang="en-US" sz="900" dirty="0" err="1" smtClean="0"/>
              <a:t>Deconvolution</a:t>
            </a:r>
            <a:r>
              <a:rPr lang="en-US" sz="900" dirty="0" smtClean="0"/>
              <a:t> Package for Microscopic Images. Biomedical Image Group (BIG), ÉCOLE POLYTECHNIQUE FÉDÉRALE DE LAUSANNE. Web. &lt;http://</a:t>
            </a:r>
            <a:r>
              <a:rPr lang="en-US" sz="900" dirty="0" err="1" smtClean="0"/>
              <a:t>bigwww.epfl.ch/algorithms/deconvolutionlab</a:t>
            </a:r>
            <a:r>
              <a:rPr lang="en-US" sz="900" dirty="0" smtClean="0"/>
              <a:t>/&gt;.</a:t>
            </a:r>
            <a:r>
              <a:rPr lang="en-US" sz="900" dirty="0" smtClean="0"/>
              <a:t> </a:t>
            </a:r>
            <a:endParaRPr lang="en-US" sz="900" dirty="0" smtClean="0"/>
          </a:p>
          <a:p>
            <a:endParaRPr lang="en-US" sz="900" dirty="0" smtClean="0"/>
          </a:p>
          <a:p>
            <a:pPr>
              <a:buNone/>
            </a:pPr>
            <a:endParaRPr lang="en-US" sz="900" dirty="0" smtClean="0"/>
          </a:p>
          <a:p>
            <a:endParaRPr lang="en-US" sz="900" dirty="0" smtClean="0"/>
          </a:p>
          <a:p>
            <a:endParaRPr lang="en-US" sz="900" dirty="0"/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457200" y="1371600"/>
            <a:ext cx="8229600" cy="46038"/>
          </a:xfrm>
          <a:prstGeom prst="rect">
            <a:avLst/>
          </a:prstGeom>
          <a:solidFill>
            <a:srgbClr val="C41E3A"/>
          </a:solidFill>
          <a:ln w="936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8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03109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/>
              <a:t>What is Laser Scanning </a:t>
            </a:r>
            <a:r>
              <a:rPr lang="en-US" sz="2800" dirty="0" err="1" smtClean="0"/>
              <a:t>Confocal</a:t>
            </a:r>
            <a:r>
              <a:rPr lang="en-US" sz="2800" dirty="0" smtClean="0"/>
              <a:t> Microscopy (LSCM)?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6200"/>
            <a:ext cx="4040188" cy="639762"/>
          </a:xfrm>
        </p:spPr>
        <p:txBody>
          <a:bodyPr/>
          <a:lstStyle/>
          <a:p>
            <a:pPr algn="ctr"/>
            <a:r>
              <a:rPr lang="en-US" sz="1800" dirty="0" smtClean="0"/>
              <a:t>Anatomy of the Spine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2400" y="5913438"/>
            <a:ext cx="4041775" cy="639762"/>
          </a:xfrm>
        </p:spPr>
        <p:txBody>
          <a:bodyPr/>
          <a:lstStyle/>
          <a:p>
            <a:pPr algn="ctr"/>
            <a:r>
              <a:rPr lang="en-US" sz="1800" dirty="0" smtClean="0"/>
              <a:t>Working operation of the LSCM [1]</a:t>
            </a:r>
            <a:endParaRPr lang="en-US" sz="1800" dirty="0"/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457200" y="914400"/>
            <a:ext cx="8229600" cy="46038"/>
          </a:xfrm>
          <a:prstGeom prst="rect">
            <a:avLst/>
          </a:prstGeom>
          <a:solidFill>
            <a:srgbClr val="C41E3A"/>
          </a:solidFill>
          <a:ln w="936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8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" name="Content Placeholder 16" descr="Confocal overview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83029" y="1143001"/>
            <a:ext cx="3679371" cy="5151120"/>
          </a:xfrm>
        </p:spPr>
      </p:pic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4267200" y="1143000"/>
            <a:ext cx="4422775" cy="3962399"/>
          </a:xfrm>
        </p:spPr>
        <p:txBody>
          <a:bodyPr/>
          <a:lstStyle/>
          <a:p>
            <a:pPr algn="just"/>
            <a:r>
              <a:rPr lang="en-US" sz="1600" dirty="0" smtClean="0"/>
              <a:t>Light is captured by scanning the focused beams of laser light across the specimen.</a:t>
            </a:r>
          </a:p>
          <a:p>
            <a:pPr algn="just"/>
            <a:r>
              <a:rPr lang="en-US" sz="1600" dirty="0" smtClean="0"/>
              <a:t>Enables the collection of true 3-D data of specimens with multiple labels.</a:t>
            </a:r>
          </a:p>
          <a:p>
            <a:pPr algn="just"/>
            <a:r>
              <a:rPr lang="en-US" sz="1600" dirty="0" smtClean="0"/>
              <a:t>Out-of-plane light is blocked by the detector pinhole aperture.</a:t>
            </a:r>
          </a:p>
          <a:p>
            <a:pPr algn="just"/>
            <a:r>
              <a:rPr lang="en-US" sz="1600" dirty="0" smtClean="0"/>
              <a:t>Allows visualization of deeper structures of specimen.</a:t>
            </a:r>
          </a:p>
          <a:p>
            <a:pPr algn="just"/>
            <a:r>
              <a:rPr lang="en-US" sz="1600" dirty="0" smtClean="0"/>
              <a:t>Higher resolution than standard widefield microscope.  </a:t>
            </a:r>
            <a:endParaRPr lang="en-US" sz="1600" dirty="0"/>
          </a:p>
        </p:txBody>
      </p:sp>
      <p:pic>
        <p:nvPicPr>
          <p:cNvPr id="20" name="Picture 19" descr="Widefiled vs. Confoc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5181600"/>
            <a:ext cx="3810000" cy="127913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3585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/>
              <a:t>High resolution images taken with LSCM</a:t>
            </a:r>
          </a:p>
        </p:txBody>
      </p:sp>
      <p:pic>
        <p:nvPicPr>
          <p:cNvPr id="16" name="Content Placeholder 15" descr="Confocal_im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28600" y="1080655"/>
            <a:ext cx="3657600" cy="2881745"/>
          </a:xfrm>
        </p:spPr>
      </p:pic>
      <p:pic>
        <p:nvPicPr>
          <p:cNvPr id="17" name="Content Placeholder 16" descr="Neuron 3d.tiff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 rot="16200000">
            <a:off x="4755910" y="945911"/>
            <a:ext cx="3505201" cy="5270979"/>
          </a:xfrm>
        </p:spPr>
      </p:pic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457200" y="838200"/>
            <a:ext cx="8229600" cy="46038"/>
          </a:xfrm>
          <a:prstGeom prst="rect">
            <a:avLst/>
          </a:prstGeom>
          <a:solidFill>
            <a:srgbClr val="C41E3A"/>
          </a:solidFill>
          <a:ln w="936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83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Picture 17" descr="confocal_im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4648200"/>
            <a:ext cx="1814285" cy="171450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5181600"/>
            <a:ext cx="4041775" cy="334962"/>
          </a:xfrm>
        </p:spPr>
        <p:txBody>
          <a:bodyPr/>
          <a:lstStyle/>
          <a:p>
            <a:pPr algn="ctr"/>
            <a:r>
              <a:rPr lang="en-US" sz="1600" dirty="0" err="1" smtClean="0"/>
              <a:t>Nueron</a:t>
            </a:r>
            <a:r>
              <a:rPr lang="en-US" sz="1600" dirty="0" smtClean="0"/>
              <a:t> after segmentation [3]</a:t>
            </a:r>
            <a:endParaRPr lang="en-US" sz="160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0" y="3962400"/>
            <a:ext cx="4419600" cy="3349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1600" dirty="0" smtClean="0"/>
              <a:t>Minimal spatial blurring of fibroblast images [2]</a:t>
            </a:r>
            <a:endParaRPr lang="en-US" sz="160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200" y="6370638"/>
            <a:ext cx="3657600" cy="3349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1600" dirty="0" smtClean="0"/>
              <a:t>Image of volume stack [2]</a:t>
            </a:r>
            <a:endParaRPr lang="en-US" sz="1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77125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7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8175" y="3350637"/>
            <a:ext cx="8572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/>
              <a:t>The inherent issue with optical microscopes:  </a:t>
            </a:r>
            <a:br>
              <a:rPr lang="en-US" sz="2800" dirty="0" smtClean="0"/>
            </a:br>
            <a:r>
              <a:rPr lang="en-US" sz="2800" dirty="0" smtClean="0"/>
              <a:t>The point spread function</a:t>
            </a:r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457200" y="1066800"/>
            <a:ext cx="8229600" cy="46038"/>
          </a:xfrm>
          <a:prstGeom prst="rect">
            <a:avLst/>
          </a:prstGeom>
          <a:solidFill>
            <a:srgbClr val="C41E3A"/>
          </a:solidFill>
          <a:ln w="936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83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685800" y="1143000"/>
            <a:ext cx="8077199" cy="4572000"/>
          </a:xfrm>
        </p:spPr>
        <p:txBody>
          <a:bodyPr>
            <a:noAutofit/>
          </a:bodyPr>
          <a:lstStyle/>
          <a:p>
            <a:r>
              <a:rPr lang="en-US" sz="1600" dirty="0" smtClean="0"/>
              <a:t>Any optical microscopes response to an object that is a point source and under the resolution is point spread function (PSF).</a:t>
            </a:r>
          </a:p>
          <a:p>
            <a:pPr>
              <a:buNone/>
            </a:pPr>
            <a:r>
              <a:rPr lang="en-US" sz="1600" dirty="0" smtClean="0"/>
              <a:t>   </a:t>
            </a:r>
          </a:p>
          <a:p>
            <a:pPr lvl="0">
              <a:defRPr/>
            </a:pPr>
            <a:r>
              <a:rPr lang="en-US" sz="1600" dirty="0" smtClean="0"/>
              <a:t>The PSF is highly dependant on the hardware of your imaging system, e.g. objective, imaging temperature, fluorescence color, etc…  </a:t>
            </a:r>
          </a:p>
          <a:p>
            <a:pPr lvl="0">
              <a:defRPr/>
            </a:pPr>
            <a:r>
              <a:rPr lang="en-US" sz="1600" dirty="0" smtClean="0">
                <a:solidFill>
                  <a:schemeClr val="tx1"/>
                </a:solidFill>
                <a:cs typeface="Calibri"/>
              </a:rPr>
              <a:t>Any image formed is the convolution of the object with the PSF.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pic>
        <p:nvPicPr>
          <p:cNvPr id="9" name="Content Placeholder 8" descr="PSF.jpg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85800" y="4229100"/>
            <a:ext cx="3542632" cy="2019300"/>
          </a:xfrm>
        </p:spPr>
      </p:pic>
      <p:pic>
        <p:nvPicPr>
          <p:cNvPr id="17" name="Picture 16" descr="Convolution_Illustrated_en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3581400"/>
            <a:ext cx="3352800" cy="3060274"/>
          </a:xfrm>
          <a:prstGeom prst="rect">
            <a:avLst/>
          </a:prstGeom>
        </p:spPr>
      </p:pic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5105400" y="3276600"/>
          <a:ext cx="3836223" cy="406400"/>
        </p:xfrm>
        <a:graphic>
          <a:graphicData uri="http://schemas.openxmlformats.org/presentationml/2006/ole">
            <p:oleObj spid="_x0000_s20509" name="Equation" r:id="rId8" imgW="2641600" imgH="279400" progId="Equation.3">
              <p:embed/>
            </p:oleObj>
          </a:graphicData>
        </a:graphic>
      </p:graphicFrame>
      <p:sp>
        <p:nvSpPr>
          <p:cNvPr id="2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2400" y="6362707"/>
            <a:ext cx="4572000" cy="419093"/>
          </a:xfrm>
        </p:spPr>
        <p:txBody>
          <a:bodyPr/>
          <a:lstStyle/>
          <a:p>
            <a:pPr algn="ctr"/>
            <a:r>
              <a:rPr lang="en-US" sz="1600" dirty="0" smtClean="0"/>
              <a:t>Idealized PSF of a LSCM : X-Z has worse spatial blurring</a:t>
            </a:r>
            <a:endParaRPr lang="en-US" sz="16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228725" y="3924300"/>
            <a:ext cx="533400" cy="1066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1371600" y="3905250"/>
            <a:ext cx="2219325" cy="11620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0" y="1752600"/>
            <a:ext cx="990600" cy="51664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3585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1663" cy="1135062"/>
          </a:xfrm>
        </p:spPr>
        <p:txBody>
          <a:bodyPr/>
          <a:lstStyle/>
          <a:p>
            <a:pPr algn="ctr"/>
            <a:r>
              <a:rPr lang="en-US" sz="2800" dirty="0" smtClean="0"/>
              <a:t>Deconvolution mitigates blurring due to the PSF</a:t>
            </a:r>
            <a:endParaRPr lang="en-US" sz="2800" dirty="0"/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533400" y="838200"/>
            <a:ext cx="8229600" cy="46038"/>
          </a:xfrm>
          <a:prstGeom prst="rect">
            <a:avLst/>
          </a:prstGeom>
          <a:solidFill>
            <a:srgbClr val="C41E3A"/>
          </a:solidFill>
          <a:ln w="936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8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Content Placeholder 15"/>
          <p:cNvSpPr>
            <a:spLocks noGrp="1"/>
          </p:cNvSpPr>
          <p:nvPr>
            <p:ph sz="quarter" idx="4294967295"/>
          </p:nvPr>
        </p:nvSpPr>
        <p:spPr>
          <a:xfrm>
            <a:off x="457199" y="990601"/>
            <a:ext cx="4419601" cy="25908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sz="1600" dirty="0" smtClean="0"/>
              <a:t>Convolution of the object with the PSF is reversible in principle by taking the inverse FT of the result.  </a:t>
            </a:r>
          </a:p>
          <a:p>
            <a:pPr algn="just"/>
            <a:r>
              <a:rPr lang="en-US" sz="1600" dirty="0" smtClean="0"/>
              <a:t>However, due to inherent noise in the system, the inverse FT would simply amplify the noise.</a:t>
            </a:r>
          </a:p>
          <a:p>
            <a:pPr algn="just"/>
            <a:r>
              <a:rPr lang="en-US" sz="1600" dirty="0" smtClean="0"/>
              <a:t>Also, the PSF for your specific system would have to be accurately known for every experiment.</a:t>
            </a:r>
          </a:p>
          <a:p>
            <a:pPr algn="just"/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endParaRPr lang="en-US" sz="16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140619"/>
            <a:ext cx="3581400" cy="213598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410200" y="3246438"/>
            <a:ext cx="3581400" cy="334962"/>
            <a:chOff x="5410200" y="1295400"/>
            <a:chExt cx="3581400" cy="334962"/>
          </a:xfrm>
        </p:grpSpPr>
        <p:sp>
          <p:nvSpPr>
            <p:cNvPr id="11" name="Text Placeholder 4"/>
            <p:cNvSpPr txBox="1">
              <a:spLocks/>
            </p:cNvSpPr>
            <p:nvPr/>
          </p:nvSpPr>
          <p:spPr bwMode="auto">
            <a:xfrm>
              <a:off x="5410200" y="1295400"/>
              <a:ext cx="1600200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000" tIns="45000" rIns="90000" bIns="4500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2000"/>
                </a:lnSpc>
                <a:spcBef>
                  <a:spcPct val="0"/>
                </a:spcBef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Blurred Image</a:t>
              </a:r>
              <a:r>
                <a:rPr kumimoji="0" lang="en-US" sz="16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Text Placeholder 4"/>
            <p:cNvSpPr txBox="1">
              <a:spLocks/>
            </p:cNvSpPr>
            <p:nvPr/>
          </p:nvSpPr>
          <p:spPr bwMode="auto">
            <a:xfrm>
              <a:off x="6781800" y="1295400"/>
              <a:ext cx="2209800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000" tIns="45000" rIns="90000" bIns="4500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2000"/>
                </a:lnSpc>
                <a:spcBef>
                  <a:spcPct val="0"/>
                </a:spcBef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Deconvoluted</a:t>
              </a:r>
              <a:r>
                <a:rPr kumimoji="0" lang="en-US" sz="16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Image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2" name="Picture 11" descr="3d deconv improvement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4038600"/>
            <a:ext cx="5791200" cy="239717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438400" y="6324600"/>
            <a:ext cx="4495800" cy="381000"/>
            <a:chOff x="2438400" y="4114800"/>
            <a:chExt cx="4495800" cy="381000"/>
          </a:xfrm>
        </p:grpSpPr>
        <p:sp>
          <p:nvSpPr>
            <p:cNvPr id="14" name="Text Placeholder 4"/>
            <p:cNvSpPr txBox="1">
              <a:spLocks/>
            </p:cNvSpPr>
            <p:nvPr/>
          </p:nvSpPr>
          <p:spPr bwMode="auto">
            <a:xfrm>
              <a:off x="2438400" y="4160838"/>
              <a:ext cx="1600200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000" tIns="45000" rIns="90000" bIns="4500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2000"/>
                </a:lnSpc>
                <a:spcBef>
                  <a:spcPct val="0"/>
                </a:spcBef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Blurred Volume</a:t>
              </a:r>
              <a:r>
                <a:rPr kumimoji="0" lang="en-US" sz="16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Text Placeholder 4"/>
            <p:cNvSpPr txBox="1">
              <a:spLocks/>
            </p:cNvSpPr>
            <p:nvPr/>
          </p:nvSpPr>
          <p:spPr bwMode="auto">
            <a:xfrm>
              <a:off x="5181600" y="4114800"/>
              <a:ext cx="1752600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000" tIns="45000" rIns="90000" bIns="4500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2000"/>
                </a:lnSpc>
                <a:spcBef>
                  <a:spcPct val="0"/>
                </a:spcBef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Restored</a:t>
              </a:r>
              <a:r>
                <a:rPr kumimoji="0" lang="en-US" sz="16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Volume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03109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1663" cy="1135062"/>
          </a:xfrm>
        </p:spPr>
        <p:txBody>
          <a:bodyPr/>
          <a:lstStyle/>
          <a:p>
            <a:pPr algn="ctr"/>
            <a:r>
              <a:rPr lang="en-US" sz="2800" dirty="0" smtClean="0"/>
              <a:t>Statistical determination of the PSF from micro-fluorescent beads.</a:t>
            </a:r>
            <a:endParaRPr lang="en-US" sz="2800" dirty="0"/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457200" y="1066800"/>
            <a:ext cx="8229600" cy="46038"/>
          </a:xfrm>
          <a:prstGeom prst="rect">
            <a:avLst/>
          </a:prstGeom>
          <a:solidFill>
            <a:srgbClr val="C41E3A"/>
          </a:solidFill>
          <a:ln w="936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8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Content Placeholder 15"/>
          <p:cNvSpPr>
            <a:spLocks noGrp="1"/>
          </p:cNvSpPr>
          <p:nvPr>
            <p:ph sz="quarter" idx="4294967295"/>
          </p:nvPr>
        </p:nvSpPr>
        <p:spPr>
          <a:xfrm>
            <a:off x="228600" y="1676400"/>
            <a:ext cx="3657600" cy="4267199"/>
          </a:xfrm>
          <a:prstGeom prst="rect">
            <a:avLst/>
          </a:prstGeom>
        </p:spPr>
        <p:txBody>
          <a:bodyPr/>
          <a:lstStyle/>
          <a:p>
            <a:r>
              <a:rPr lang="en-US" sz="1600" dirty="0" smtClean="0"/>
              <a:t>To </a:t>
            </a:r>
            <a:r>
              <a:rPr lang="en-US" sz="1600" dirty="0" err="1" smtClean="0"/>
              <a:t>deconvolve</a:t>
            </a:r>
            <a:r>
              <a:rPr lang="en-US" sz="1600" dirty="0" smtClean="0"/>
              <a:t> the data, a good estimate of the PSF must be known for every system.  </a:t>
            </a:r>
          </a:p>
          <a:p>
            <a:pPr algn="just"/>
            <a:r>
              <a:rPr lang="en-US" sz="1600" dirty="0" smtClean="0"/>
              <a:t>The biological specimens imaged in the Franck Lab contained fluorescent beads (500 nm diameters) that are used to do Digital Volume Correlation (DVC).</a:t>
            </a:r>
          </a:p>
          <a:p>
            <a:r>
              <a:rPr lang="en-US" sz="1600" dirty="0" smtClean="0"/>
              <a:t>DVC allows us to look at the traction forces that cells impose on there three dimensional environment.  </a:t>
            </a:r>
          </a:p>
          <a:p>
            <a:r>
              <a:rPr lang="en-US" sz="1600" dirty="0" smtClean="0"/>
              <a:t>Conveniently, these Fluorescent beads can be used to determine the PSF of the system because they are under the resolution of microscope.</a:t>
            </a:r>
          </a:p>
          <a:p>
            <a:pPr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pic>
        <p:nvPicPr>
          <p:cNvPr id="7" name="Picture 6" descr="aECM_cell2_composi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752600"/>
            <a:ext cx="4587636" cy="4191000"/>
          </a:xfrm>
          <a:prstGeom prst="rect">
            <a:avLst/>
          </a:prstGeom>
        </p:spPr>
      </p:pic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3733800" y="5867400"/>
            <a:ext cx="495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Volume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obtained used LSCM in lab.  The yellow </a:t>
            </a:r>
            <a:r>
              <a:rPr lang="en-US" sz="1600" b="1" kern="0" dirty="0" smtClean="0">
                <a:solidFill>
                  <a:srgbClr val="000000"/>
                </a:solidFill>
                <a:latin typeface="+mn-lt"/>
                <a:ea typeface="+mn-ea"/>
              </a:rPr>
              <a:t>particles are the fluorescent beads that can be seen as PSF.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03109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1663" cy="1135062"/>
          </a:xfrm>
        </p:spPr>
        <p:txBody>
          <a:bodyPr/>
          <a:lstStyle/>
          <a:p>
            <a:pPr algn="ctr"/>
            <a:r>
              <a:rPr lang="en-US" sz="2800" dirty="0" smtClean="0"/>
              <a:t>Determine window size for each bead</a:t>
            </a:r>
            <a:endParaRPr lang="en-US" sz="2800" dirty="0"/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457200" y="914400"/>
            <a:ext cx="8229600" cy="46038"/>
          </a:xfrm>
          <a:prstGeom prst="rect">
            <a:avLst/>
          </a:prstGeom>
          <a:solidFill>
            <a:srgbClr val="C41E3A"/>
          </a:solidFill>
          <a:ln w="936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8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524875" y="152400"/>
            <a:ext cx="6191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Content Placeholder 15"/>
          <p:cNvSpPr>
            <a:spLocks noGrp="1"/>
          </p:cNvSpPr>
          <p:nvPr>
            <p:ph sz="quarter" idx="4294967295"/>
          </p:nvPr>
        </p:nvSpPr>
        <p:spPr>
          <a:xfrm>
            <a:off x="228600" y="1143000"/>
            <a:ext cx="4800600" cy="2514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Window size for each bead was determined by:</a:t>
            </a:r>
          </a:p>
          <a:p>
            <a:pPr>
              <a:buAutoNum type="arabicPeriod"/>
            </a:pPr>
            <a:r>
              <a:rPr lang="en-US" sz="1600" dirty="0" smtClean="0"/>
              <a:t>finding maximum intensity of volume,</a:t>
            </a:r>
          </a:p>
          <a:p>
            <a:pPr>
              <a:buAutoNum type="arabicPeriod"/>
            </a:pPr>
            <a:r>
              <a:rPr lang="en-US" sz="1600" dirty="0" smtClean="0"/>
              <a:t>starting at the point of maximum intensity, scanning across </a:t>
            </a:r>
            <a:r>
              <a:rPr lang="en-US" sz="1600" dirty="0" err="1" smtClean="0"/>
              <a:t>x</a:t>
            </a:r>
            <a:r>
              <a:rPr lang="en-US" sz="1600" dirty="0" smtClean="0"/>
              <a:t>, </a:t>
            </a:r>
            <a:r>
              <a:rPr lang="en-US" sz="1600" dirty="0" err="1" smtClean="0"/>
              <a:t>y</a:t>
            </a:r>
            <a:r>
              <a:rPr lang="en-US" sz="1600" dirty="0" smtClean="0"/>
              <a:t>, and </a:t>
            </a:r>
            <a:r>
              <a:rPr lang="en-US" sz="1600" dirty="0" err="1" smtClean="0"/>
              <a:t>z</a:t>
            </a:r>
            <a:r>
              <a:rPr lang="en-US" sz="1600" dirty="0" smtClean="0"/>
              <a:t> lines until 10% of maximum intensity was found, and </a:t>
            </a:r>
          </a:p>
          <a:p>
            <a:pPr>
              <a:buAutoNum type="arabicPeriod"/>
            </a:pPr>
            <a:r>
              <a:rPr lang="en-US" sz="1600" dirty="0" smtClean="0"/>
              <a:t>determining volume from the scan and subsequently adding padding.</a:t>
            </a:r>
          </a:p>
          <a:p>
            <a:pPr>
              <a:buAutoNum type="arabicPeriod"/>
            </a:pPr>
            <a:endParaRPr lang="en-US" sz="1600" b="1" dirty="0" smtClean="0"/>
          </a:p>
          <a:p>
            <a:pPr marL="0" indent="0">
              <a:buNone/>
            </a:pPr>
            <a:endParaRPr lang="en-US" sz="1600" b="1" dirty="0" smtClean="0"/>
          </a:p>
        </p:txBody>
      </p:sp>
      <p:pic>
        <p:nvPicPr>
          <p:cNvPr id="40" name="Picture 39" descr="bead_3d.jpg"/>
          <p:cNvPicPr>
            <a:picLocks noChangeAspect="1"/>
          </p:cNvPicPr>
          <p:nvPr/>
        </p:nvPicPr>
        <p:blipFill>
          <a:blip r:embed="rId4"/>
          <a:srcRect l="12060" t="6533" r="12186" b="3015"/>
          <a:stretch>
            <a:fillRect/>
          </a:stretch>
        </p:blipFill>
        <p:spPr>
          <a:xfrm>
            <a:off x="5562600" y="1143000"/>
            <a:ext cx="2971800" cy="266131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271352" y="3886200"/>
            <a:ext cx="6577248" cy="2971800"/>
            <a:chOff x="1271352" y="3886200"/>
            <a:chExt cx="6577248" cy="2971800"/>
          </a:xfrm>
        </p:grpSpPr>
        <p:grpSp>
          <p:nvGrpSpPr>
            <p:cNvPr id="39" name="Group 38"/>
            <p:cNvGrpSpPr/>
            <p:nvPr/>
          </p:nvGrpSpPr>
          <p:grpSpPr>
            <a:xfrm rot="16200000">
              <a:off x="3236267" y="1921285"/>
              <a:ext cx="2647417" cy="6577248"/>
              <a:chOff x="381000" y="1828340"/>
              <a:chExt cx="2024495" cy="502966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381000" y="1828340"/>
                <a:ext cx="2024495" cy="5029660"/>
                <a:chOff x="2400300" y="1828340"/>
                <a:chExt cx="2024495" cy="5029660"/>
              </a:xfrm>
            </p:grpSpPr>
            <p:pic>
              <p:nvPicPr>
                <p:cNvPr id="12" name="Picture 11" descr="bead_xy.jpg"/>
                <p:cNvPicPr>
                  <a:picLocks noChangeAspect="1"/>
                </p:cNvPicPr>
                <p:nvPr/>
              </p:nvPicPr>
              <p:blipFill>
                <a:blip r:embed="rId5"/>
                <a:srcRect l="38333" t="26454" r="36667" b="26454"/>
                <a:stretch>
                  <a:fillRect/>
                </a:stretch>
              </p:blipFill>
              <p:spPr>
                <a:xfrm>
                  <a:off x="2400300" y="1828340"/>
                  <a:ext cx="2024494" cy="2159461"/>
                </a:xfrm>
                <a:prstGeom prst="rect">
                  <a:avLst/>
                </a:prstGeom>
              </p:spPr>
            </p:pic>
            <p:pic>
              <p:nvPicPr>
                <p:cNvPr id="13" name="Picture 12" descr="bead_xz.jpg"/>
                <p:cNvPicPr>
                  <a:picLocks noChangeAspect="1"/>
                </p:cNvPicPr>
                <p:nvPr/>
              </p:nvPicPr>
              <p:blipFill>
                <a:blip r:embed="rId6"/>
                <a:srcRect l="38333" t="17299" r="35833" b="17299"/>
                <a:stretch>
                  <a:fillRect/>
                </a:stretch>
              </p:blipFill>
              <p:spPr>
                <a:xfrm>
                  <a:off x="2438400" y="4038600"/>
                  <a:ext cx="1986395" cy="2819400"/>
                </a:xfrm>
                <a:prstGeom prst="rect">
                  <a:avLst/>
                </a:prstGeom>
              </p:spPr>
            </p:pic>
            <p:cxnSp>
              <p:nvCxnSpPr>
                <p:cNvPr id="15" name="Straight Connector 14"/>
                <p:cNvCxnSpPr/>
                <p:nvPr/>
              </p:nvCxnSpPr>
              <p:spPr bwMode="auto">
                <a:xfrm>
                  <a:off x="3276600" y="2895600"/>
                  <a:ext cx="533400" cy="1588"/>
                </a:xfrm>
                <a:prstGeom prst="line">
                  <a:avLst/>
                </a:prstGeom>
                <a:ln w="50800"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 bwMode="auto">
                <a:xfrm>
                  <a:off x="3505200" y="2590800"/>
                  <a:ext cx="0" cy="609600"/>
                </a:xfrm>
                <a:prstGeom prst="line">
                  <a:avLst/>
                </a:prstGeom>
                <a:ln w="50800"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 bwMode="auto">
                <a:xfrm>
                  <a:off x="3124200" y="5410200"/>
                  <a:ext cx="533400" cy="1588"/>
                </a:xfrm>
                <a:prstGeom prst="line">
                  <a:avLst/>
                </a:prstGeom>
                <a:ln w="50800"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Straight Connector 16"/>
              <p:cNvCxnSpPr/>
              <p:nvPr/>
            </p:nvCxnSpPr>
            <p:spPr bwMode="auto">
              <a:xfrm rot="5400000">
                <a:off x="648494" y="5447506"/>
                <a:ext cx="1599406" cy="794"/>
              </a:xfrm>
              <a:prstGeom prst="line">
                <a:avLst/>
              </a:prstGeom>
              <a:ln w="50800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1828800" y="6523038"/>
              <a:ext cx="4953000" cy="334962"/>
              <a:chOff x="1828800" y="6523038"/>
              <a:chExt cx="4953000" cy="334962"/>
            </a:xfrm>
          </p:grpSpPr>
          <p:sp>
            <p:nvSpPr>
              <p:cNvPr id="18" name="Text Placeholder 4"/>
              <p:cNvSpPr txBox="1">
                <a:spLocks/>
              </p:cNvSpPr>
              <p:nvPr/>
            </p:nvSpPr>
            <p:spPr bwMode="auto">
              <a:xfrm>
                <a:off x="1828800" y="6523038"/>
                <a:ext cx="1600200" cy="334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00" tIns="45000" rIns="90000" bIns="45000" numCol="1" anchor="b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57200" rtl="0" eaLnBrk="0" fontAlgn="base" latinLnBrk="0" hangingPunct="0">
                  <a:lnSpc>
                    <a:spcPct val="102000"/>
                  </a:lnSpc>
                  <a:spcBef>
                    <a:spcPct val="0"/>
                  </a:spcBef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X-Y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Text Placeholder 4"/>
              <p:cNvSpPr txBox="1">
                <a:spLocks/>
              </p:cNvSpPr>
              <p:nvPr/>
            </p:nvSpPr>
            <p:spPr bwMode="auto">
              <a:xfrm>
                <a:off x="5181600" y="6523038"/>
                <a:ext cx="1600200" cy="334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00" tIns="45000" rIns="90000" bIns="45000" numCol="1" anchor="b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57200" rtl="0" eaLnBrk="0" fontAlgn="base" latinLnBrk="0" hangingPunct="0">
                  <a:lnSpc>
                    <a:spcPct val="102000"/>
                  </a:lnSpc>
                  <a:spcBef>
                    <a:spcPct val="0"/>
                  </a:spcBef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  <a:defRPr/>
                </a:pPr>
                <a:r>
                  <a:rPr lang="en-US" sz="1600" b="1" kern="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Y-Z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3573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1663" cy="1135062"/>
          </a:xfrm>
        </p:spPr>
        <p:txBody>
          <a:bodyPr/>
          <a:lstStyle/>
          <a:p>
            <a:pPr algn="ctr"/>
            <a:r>
              <a:rPr lang="en-US" sz="2800" dirty="0" smtClean="0"/>
              <a:t>Filtering “irregular” shaped bead volume</a:t>
            </a:r>
            <a:endParaRPr lang="en-US" sz="2800" dirty="0"/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457200" y="838200"/>
            <a:ext cx="8229600" cy="46038"/>
          </a:xfrm>
          <a:prstGeom prst="rect">
            <a:avLst/>
          </a:prstGeom>
          <a:solidFill>
            <a:srgbClr val="C41E3A"/>
          </a:solidFill>
          <a:ln w="936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8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Content Placeholder 15"/>
          <p:cNvSpPr>
            <a:spLocks noGrp="1"/>
          </p:cNvSpPr>
          <p:nvPr>
            <p:ph sz="quarter" idx="4294967295"/>
          </p:nvPr>
        </p:nvSpPr>
        <p:spPr>
          <a:xfrm>
            <a:off x="228600" y="990600"/>
            <a:ext cx="8458200" cy="117127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During search for the beads, two filters were passed</a:t>
            </a:r>
          </a:p>
          <a:p>
            <a:pPr marL="0" indent="0">
              <a:buNone/>
            </a:pPr>
            <a:r>
              <a:rPr lang="en-US" sz="1600" b="1" dirty="0"/>
              <a:t>	</a:t>
            </a:r>
            <a:r>
              <a:rPr lang="en-US" sz="1600" b="1" dirty="0" smtClean="0"/>
              <a:t>Filter 1:  To filter out low intensity peaks: 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 smtClean="0"/>
              <a:t>	</a:t>
            </a:r>
            <a:r>
              <a:rPr lang="en-US" sz="1600" b="1" dirty="0" smtClean="0"/>
              <a:t>Filter 2:  To filter out lumped beads: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pic>
        <p:nvPicPr>
          <p:cNvPr id="12" name="Picture 11" descr="IrregulatBead_2.jpg"/>
          <p:cNvPicPr>
            <a:picLocks noChangeAspect="1"/>
          </p:cNvPicPr>
          <p:nvPr/>
        </p:nvPicPr>
        <p:blipFill>
          <a:blip r:embed="rId4"/>
          <a:srcRect l="25000" t="5851" r="21667" b="7323"/>
          <a:stretch>
            <a:fillRect/>
          </a:stretch>
        </p:blipFill>
        <p:spPr>
          <a:xfrm>
            <a:off x="228600" y="2286000"/>
            <a:ext cx="3802251" cy="3505200"/>
          </a:xfrm>
          <a:prstGeom prst="rect">
            <a:avLst/>
          </a:prstGeom>
        </p:spPr>
      </p:pic>
      <p:pic>
        <p:nvPicPr>
          <p:cNvPr id="15" name="Picture 14" descr="IrregulatBead_2iso.jpg"/>
          <p:cNvPicPr>
            <a:picLocks noChangeAspect="1"/>
          </p:cNvPicPr>
          <p:nvPr/>
        </p:nvPicPr>
        <p:blipFill>
          <a:blip r:embed="rId5"/>
          <a:srcRect l="23333" t="23511" r="15000" b="1436"/>
          <a:stretch>
            <a:fillRect/>
          </a:stretch>
        </p:blipFill>
        <p:spPr>
          <a:xfrm>
            <a:off x="4279153" y="2590800"/>
            <a:ext cx="4864847" cy="3352800"/>
          </a:xfrm>
          <a:prstGeom prst="rect">
            <a:avLst/>
          </a:prstGeom>
        </p:spPr>
      </p:pic>
      <p:sp>
        <p:nvSpPr>
          <p:cNvPr id="13" name="Text Placeholder 4"/>
          <p:cNvSpPr txBox="1">
            <a:spLocks/>
          </p:cNvSpPr>
          <p:nvPr/>
        </p:nvSpPr>
        <p:spPr bwMode="auto">
          <a:xfrm>
            <a:off x="838200" y="6172200"/>
            <a:ext cx="22098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sz="1600" b="1" kern="0" dirty="0" smtClean="0">
                <a:solidFill>
                  <a:srgbClr val="000000"/>
                </a:solidFill>
                <a:latin typeface="+mn-lt"/>
                <a:ea typeface="+mn-ea"/>
              </a:rPr>
              <a:t>“Irregular shaped bead volume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 Placeholder 4"/>
          <p:cNvSpPr txBox="1">
            <a:spLocks/>
          </p:cNvSpPr>
          <p:nvPr/>
        </p:nvSpPr>
        <p:spPr bwMode="auto">
          <a:xfrm>
            <a:off x="5181600" y="6218238"/>
            <a:ext cx="25908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-surface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irregular shaped bead volume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1371600"/>
            <a:ext cx="2061210" cy="5218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200" y="1752600"/>
            <a:ext cx="2209800" cy="50383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03109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1663" cy="1135062"/>
          </a:xfrm>
        </p:spPr>
        <p:txBody>
          <a:bodyPr/>
          <a:lstStyle/>
          <a:p>
            <a:pPr algn="ctr"/>
            <a:r>
              <a:rPr lang="en-US" sz="2800" dirty="0" smtClean="0"/>
              <a:t>Fitting each bead to 3D Gaussian Distribution</a:t>
            </a:r>
            <a:endParaRPr lang="en-US" sz="2800" dirty="0"/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457200" y="838200"/>
            <a:ext cx="8229600" cy="46038"/>
          </a:xfrm>
          <a:prstGeom prst="rect">
            <a:avLst/>
          </a:prstGeom>
          <a:solidFill>
            <a:srgbClr val="C41E3A"/>
          </a:solidFill>
          <a:ln w="936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8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Content Placeholder 15"/>
          <p:cNvSpPr>
            <a:spLocks noGrp="1"/>
          </p:cNvSpPr>
          <p:nvPr>
            <p:ph sz="quarter" idx="4294967295"/>
          </p:nvPr>
        </p:nvSpPr>
        <p:spPr>
          <a:xfrm>
            <a:off x="228600" y="990600"/>
            <a:ext cx="8458200" cy="304800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225"/>
              </a:spcAft>
              <a:buNone/>
            </a:pPr>
            <a:r>
              <a:rPr lang="en-US" sz="1600" b="1" dirty="0" smtClean="0"/>
              <a:t>Each bead sub-volume was fitted to a 3D Gaussian distribution using a Lease-Squares fit: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685800" y="6394493"/>
            <a:ext cx="7896225" cy="234907"/>
            <a:chOff x="685800" y="2590800"/>
            <a:chExt cx="7896225" cy="234907"/>
          </a:xfrm>
        </p:grpSpPr>
        <p:sp>
          <p:nvSpPr>
            <p:cNvPr id="20" name="Text Placeholder 4"/>
            <p:cNvSpPr txBox="1">
              <a:spLocks/>
            </p:cNvSpPr>
            <p:nvPr/>
          </p:nvSpPr>
          <p:spPr bwMode="auto">
            <a:xfrm>
              <a:off x="685800" y="2590800"/>
              <a:ext cx="3019425" cy="234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000" tIns="45000" rIns="90000" bIns="4500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2000"/>
                </a:lnSpc>
                <a:spcBef>
                  <a:spcPct val="0"/>
                </a:spcBef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Nine beads before fitting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Text Placeholder 4"/>
            <p:cNvSpPr txBox="1">
              <a:spLocks/>
            </p:cNvSpPr>
            <p:nvPr/>
          </p:nvSpPr>
          <p:spPr bwMode="auto">
            <a:xfrm>
              <a:off x="5562600" y="2590800"/>
              <a:ext cx="3019425" cy="234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000" tIns="45000" rIns="90000" bIns="4500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2000"/>
                </a:lnSpc>
                <a:spcBef>
                  <a:spcPct val="0"/>
                </a:spcBef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lang="en-US" sz="1600" b="1" kern="0" dirty="0" smtClean="0">
                  <a:solidFill>
                    <a:srgbClr val="000000"/>
                  </a:solidFill>
                  <a:latin typeface="+mn-lt"/>
                  <a:ea typeface="+mn-ea"/>
                </a:rPr>
                <a:t>Nine beads after fitting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8600" y="2286000"/>
            <a:ext cx="8915400" cy="4038600"/>
            <a:chOff x="228600" y="2819400"/>
            <a:chExt cx="8915400" cy="4038600"/>
          </a:xfrm>
        </p:grpSpPr>
        <p:sp>
          <p:nvSpPr>
            <p:cNvPr id="12" name="Right Arrow 11"/>
            <p:cNvSpPr/>
            <p:nvPr/>
          </p:nvSpPr>
          <p:spPr bwMode="auto">
            <a:xfrm>
              <a:off x="4419600" y="4648200"/>
              <a:ext cx="457200" cy="304800"/>
            </a:xfrm>
            <a:prstGeom prst="right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297714" y="2819400"/>
              <a:ext cx="3846286" cy="4038600"/>
              <a:chOff x="304800" y="1981200"/>
              <a:chExt cx="4572000" cy="4800600"/>
            </a:xfrm>
          </p:grpSpPr>
          <p:pic>
            <p:nvPicPr>
              <p:cNvPr id="17" name="Picture 16" descr="beads_fit.jpg"/>
              <p:cNvPicPr>
                <a:picLocks noChangeAspect="1"/>
              </p:cNvPicPr>
              <p:nvPr/>
            </p:nvPicPr>
            <p:blipFill>
              <a:blip r:embed="rId4"/>
              <a:srcRect l="70000" t="2908" r="10833" b="4379"/>
              <a:stretch>
                <a:fillRect/>
              </a:stretch>
            </p:blipFill>
            <p:spPr>
              <a:xfrm>
                <a:off x="3124200" y="1981200"/>
                <a:ext cx="1752600" cy="4800600"/>
              </a:xfrm>
              <a:prstGeom prst="rect">
                <a:avLst/>
              </a:prstGeom>
            </p:spPr>
          </p:pic>
          <p:pic>
            <p:nvPicPr>
              <p:cNvPr id="18" name="Picture 17" descr="beads_fit.jpg"/>
              <p:cNvPicPr>
                <a:picLocks noChangeAspect="1"/>
              </p:cNvPicPr>
              <p:nvPr/>
            </p:nvPicPr>
            <p:blipFill>
              <a:blip r:embed="rId4"/>
              <a:srcRect l="42500" t="2908" r="39167" b="7323"/>
              <a:stretch>
                <a:fillRect/>
              </a:stretch>
            </p:blipFill>
            <p:spPr>
              <a:xfrm>
                <a:off x="1676400" y="1981200"/>
                <a:ext cx="1676400" cy="4648200"/>
              </a:xfrm>
              <a:prstGeom prst="rect">
                <a:avLst/>
              </a:prstGeom>
            </p:spPr>
          </p:pic>
          <p:pic>
            <p:nvPicPr>
              <p:cNvPr id="19" name="Picture 18" descr="beads_fit.jpg"/>
              <p:cNvPicPr>
                <a:picLocks noChangeAspect="1"/>
              </p:cNvPicPr>
              <p:nvPr/>
            </p:nvPicPr>
            <p:blipFill>
              <a:blip r:embed="rId4"/>
              <a:srcRect l="15833" t="2908" r="68334" b="5851"/>
              <a:stretch>
                <a:fillRect/>
              </a:stretch>
            </p:blipFill>
            <p:spPr>
              <a:xfrm>
                <a:off x="304800" y="1981200"/>
                <a:ext cx="1447800" cy="4724400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228600" y="2819400"/>
              <a:ext cx="3974495" cy="4038600"/>
              <a:chOff x="0" y="838200"/>
              <a:chExt cx="4724400" cy="4800600"/>
            </a:xfrm>
          </p:grpSpPr>
          <p:pic>
            <p:nvPicPr>
              <p:cNvPr id="23" name="Picture 22" descr="beads.jpg"/>
              <p:cNvPicPr>
                <a:picLocks noChangeAspect="1"/>
              </p:cNvPicPr>
              <p:nvPr/>
            </p:nvPicPr>
            <p:blipFill>
              <a:blip r:embed="rId5"/>
              <a:srcRect l="14167" t="1472" r="69166" b="5816"/>
              <a:stretch>
                <a:fillRect/>
              </a:stretch>
            </p:blipFill>
            <p:spPr>
              <a:xfrm>
                <a:off x="0" y="838200"/>
                <a:ext cx="1524000" cy="4800600"/>
              </a:xfrm>
              <a:prstGeom prst="rect">
                <a:avLst/>
              </a:prstGeom>
            </p:spPr>
          </p:pic>
          <p:pic>
            <p:nvPicPr>
              <p:cNvPr id="26" name="Picture 25" descr="beads.jpg"/>
              <p:cNvPicPr>
                <a:picLocks noChangeAspect="1"/>
              </p:cNvPicPr>
              <p:nvPr/>
            </p:nvPicPr>
            <p:blipFill>
              <a:blip r:embed="rId5"/>
              <a:srcRect l="41667" t="2944" r="40833" b="4344"/>
              <a:stretch>
                <a:fillRect/>
              </a:stretch>
            </p:blipFill>
            <p:spPr>
              <a:xfrm>
                <a:off x="1524000" y="838200"/>
                <a:ext cx="1600200" cy="4800600"/>
              </a:xfrm>
              <a:prstGeom prst="rect">
                <a:avLst/>
              </a:prstGeom>
            </p:spPr>
          </p:pic>
          <p:pic>
            <p:nvPicPr>
              <p:cNvPr id="27" name="Picture 26" descr="beads.jpg"/>
              <p:cNvPicPr>
                <a:picLocks noChangeAspect="1"/>
              </p:cNvPicPr>
              <p:nvPr/>
            </p:nvPicPr>
            <p:blipFill>
              <a:blip r:embed="rId5"/>
              <a:srcRect l="70000" t="2943" r="12500" b="4344"/>
              <a:stretch>
                <a:fillRect/>
              </a:stretch>
            </p:blipFill>
            <p:spPr>
              <a:xfrm>
                <a:off x="3124200" y="838200"/>
                <a:ext cx="1600200" cy="4800600"/>
              </a:xfrm>
              <a:prstGeom prst="rect">
                <a:avLst/>
              </a:prstGeom>
            </p:spPr>
          </p:pic>
        </p:grp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1306240"/>
            <a:ext cx="4419600" cy="67496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04800" y="1371600"/>
            <a:ext cx="4038600" cy="495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25"/>
              </a:spcAft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  <a:t> The </a:t>
            </a:r>
            <a:r>
              <a:rPr lang="en-US" sz="1400" dirty="0" err="1" smtClean="0">
                <a:solidFill>
                  <a:schemeClr val="tx1"/>
                </a:solidFill>
                <a:latin typeface="Calibri"/>
                <a:cs typeface="Calibri"/>
              </a:rPr>
              <a:t>PSF’s</a:t>
            </a:r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  <a:t> theoretical solution for the </a:t>
            </a:r>
            <a:r>
              <a:rPr lang="en-US" sz="1400" dirty="0" err="1" smtClean="0">
                <a:solidFill>
                  <a:schemeClr val="tx1"/>
                </a:solidFill>
                <a:latin typeface="Calibri"/>
                <a:cs typeface="Calibri"/>
              </a:rPr>
              <a:t>confocal</a:t>
            </a:r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  <a:t>   microscope is the Gaussian distribution [7].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672828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SimSun"/>
        <a:cs typeface="SimSun"/>
      </a:majorFont>
      <a:minorFont>
        <a:latin typeface="Calibri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37170</TotalTime>
  <Words>1565</Words>
  <Application>Microsoft Office PowerPoint</Application>
  <PresentationFormat>On-screen Show (4:3)</PresentationFormat>
  <Paragraphs>184</Paragraphs>
  <Slides>19</Slides>
  <Notes>18</Notes>
  <HiddenSlides>0</HiddenSlides>
  <MMClips>8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1_Office Theme</vt:lpstr>
      <vt:lpstr>Equation</vt:lpstr>
      <vt:lpstr>Deconvolution of Laser Scanning Confocal Microscopy Volumes: Empirical determination of the point spread function </vt:lpstr>
      <vt:lpstr>What is Laser Scanning Confocal Microscopy (LSCM)?</vt:lpstr>
      <vt:lpstr>High resolution images taken with LSCM</vt:lpstr>
      <vt:lpstr>The inherent issue with optical microscopes:   The point spread function</vt:lpstr>
      <vt:lpstr>Deconvolution mitigates blurring due to the PSF</vt:lpstr>
      <vt:lpstr>Statistical determination of the PSF from micro-fluorescent beads.</vt:lpstr>
      <vt:lpstr>Determine window size for each bead</vt:lpstr>
      <vt:lpstr>Filtering “irregular” shaped bead volume</vt:lpstr>
      <vt:lpstr>Fitting each bead to 3D Gaussian Distribution</vt:lpstr>
      <vt:lpstr>Averaging the fitting parameters to determine the PSF.</vt:lpstr>
      <vt:lpstr>Lucy-Richardson deconvolution</vt:lpstr>
      <vt:lpstr>Validation of the LR dconvolution</vt:lpstr>
      <vt:lpstr>Deconvolution of volume with beads.</vt:lpstr>
      <vt:lpstr>Blurred volume stack of neurons taken using LSCM</vt:lpstr>
      <vt:lpstr>Deconvoluted volume stack of neurons taken using LSCM  (10 iterations)</vt:lpstr>
      <vt:lpstr>Deconvoluted volume stack of neurons taken using LSCM  (100 iterations)</vt:lpstr>
      <vt:lpstr>Sum of intensities projection.</vt:lpstr>
      <vt:lpstr>Conclusions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Report:  JULY-AUGUST 2010</dc:title>
  <cp:lastModifiedBy>Eyal Bar-Kochba</cp:lastModifiedBy>
  <cp:revision>217</cp:revision>
  <cp:lastPrinted>1601-01-01T00:00:00Z</cp:lastPrinted>
  <dcterms:created xsi:type="dcterms:W3CDTF">2011-05-16T04:05:49Z</dcterms:created>
  <dcterms:modified xsi:type="dcterms:W3CDTF">2011-05-16T07:39:56Z</dcterms:modified>
</cp:coreProperties>
</file>