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61" r:id="rId5"/>
    <p:sldId id="274" r:id="rId6"/>
    <p:sldId id="275" r:id="rId7"/>
    <p:sldId id="278" r:id="rId8"/>
    <p:sldId id="269" r:id="rId9"/>
    <p:sldId id="277" r:id="rId10"/>
    <p:sldId id="279" r:id="rId11"/>
    <p:sldId id="280" r:id="rId12"/>
    <p:sldId id="259" r:id="rId13"/>
    <p:sldId id="260" r:id="rId14"/>
    <p:sldId id="27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D0A49B-318C-4C0D-B117-A36BE98093A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wbf.org/hwb/conf/mill1/981030.jpg" TargetMode="External"/><Relationship Id="rId13" Type="http://schemas.openxmlformats.org/officeDocument/2006/relationships/hyperlink" Target="http://4.bp.blogspot.com/_aG90Nx5mMjw/TSI5OmNwlVI/AAAAAAAAB6s/ZHfANxI-m9A/s640/normal-knee-xray.jpg" TargetMode="External"/><Relationship Id="rId3" Type="http://schemas.openxmlformats.org/officeDocument/2006/relationships/hyperlink" Target="http://4.bp.blogspot.com/_uC-1Is5ZK44/S-wAlZJ0X9I/AAAAAAAAAQY/w7KHexuDZqA/s1600/Knee%20X-Ray.jpg" TargetMode="External"/><Relationship Id="rId7" Type="http://schemas.openxmlformats.org/officeDocument/2006/relationships/hyperlink" Target="http://www.sciencephoto.com/images/showFullWatermarked.html/C0075866-X-Rays_of_Normal_and_Degenerative_Knees-SPL.jpg?id=670075866" TargetMode="External"/><Relationship Id="rId12" Type="http://schemas.openxmlformats.org/officeDocument/2006/relationships/hyperlink" Target="http://www.health.com/health/static/hw/media/medical/hw/h9991217.jpg" TargetMode="External"/><Relationship Id="rId2" Type="http://schemas.openxmlformats.org/officeDocument/2006/relationships/hyperlink" Target="http://www.mayoclinic.com/images/image_popup/mcdc7_kneearthrit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pandkneespecialist.com/knee_arth1B%20Nourbash.gif" TargetMode="External"/><Relationship Id="rId11" Type="http://schemas.openxmlformats.org/officeDocument/2006/relationships/hyperlink" Target="http://imagecache6.allposters.com/LRG/30/3041/GZPBF00Z.jpg" TargetMode="External"/><Relationship Id="rId5" Type="http://schemas.openxmlformats.org/officeDocument/2006/relationships/hyperlink" Target="http://www.ispub.com/ispub/ijos/volume_5_number_1_27/patella_refashioning_during_tkr_in_patient_with_previous_bilateral_patellectomy_using_bone_cuts/tkr-fig1.jpg" TargetMode="External"/><Relationship Id="rId10" Type="http://schemas.openxmlformats.org/officeDocument/2006/relationships/hyperlink" Target="http://fiftyone43four.files.wordpress.com/2010/06/knee_xray_normal.jpg" TargetMode="External"/><Relationship Id="rId4" Type="http://schemas.openxmlformats.org/officeDocument/2006/relationships/hyperlink" Target="http://3.bp.blogspot.com/_vT13IccOEqM/TL87gkX7JGI/AAAAAAAAASo/8HLvpat1nvo/s1600/89.jpg" TargetMode="External"/><Relationship Id="rId9" Type="http://schemas.openxmlformats.org/officeDocument/2006/relationships/hyperlink" Target="http://img.photobucket.com/albums/v110/shanbhag/AchesandJoints/ANJ3-KneeXray-s.jpg" TargetMode="External"/><Relationship Id="rId14" Type="http://schemas.openxmlformats.org/officeDocument/2006/relationships/hyperlink" Target="http://www.stryker.mudbugmedia.com/images/library/stryker_xrays/normal_knee_xra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Quantifying knee osteoarthritis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Alice Chuang</a:t>
            </a:r>
          </a:p>
          <a:p>
            <a:pPr lvl="0">
              <a:defRPr/>
            </a:pPr>
            <a:r>
              <a:rPr lang="en-US" dirty="0" smtClean="0"/>
              <a:t>April 28, 2011</a:t>
            </a:r>
          </a:p>
          <a:p>
            <a:pPr lvl="0">
              <a:defRPr/>
            </a:pPr>
            <a:r>
              <a:rPr lang="en-US" dirty="0" smtClean="0"/>
              <a:t>En 250</a:t>
            </a:r>
          </a:p>
          <a:p>
            <a:pPr algn="l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Space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648200" cy="3048000"/>
          </a:xfrm>
        </p:spPr>
        <p:txBody>
          <a:bodyPr/>
          <a:lstStyle/>
          <a:p>
            <a:r>
              <a:rPr lang="en-US" dirty="0" smtClean="0"/>
              <a:t>Joint space width (JSW)</a:t>
            </a:r>
          </a:p>
          <a:p>
            <a:pPr lvl="1"/>
            <a:r>
              <a:rPr lang="en-US" dirty="0" smtClean="0"/>
              <a:t>Vertical distance in pixels</a:t>
            </a:r>
          </a:p>
          <a:p>
            <a:pPr lvl="1"/>
            <a:r>
              <a:rPr lang="en-US" dirty="0" smtClean="0"/>
              <a:t>Minimum JSW</a:t>
            </a:r>
          </a:p>
          <a:p>
            <a:r>
              <a:rPr lang="en-US" dirty="0" smtClean="0"/>
              <a:t>Joint space area </a:t>
            </a:r>
          </a:p>
          <a:p>
            <a:pPr lvl="1"/>
            <a:r>
              <a:rPr lang="en-US" dirty="0" smtClean="0"/>
              <a:t>Number of pixels</a:t>
            </a:r>
          </a:p>
          <a:p>
            <a:pPr lvl="1"/>
            <a:r>
              <a:rPr lang="en-US" dirty="0" smtClean="0"/>
              <a:t>Sum of all JSW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38350"/>
            <a:ext cx="329184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29" y="1981200"/>
            <a:ext cx="3841771" cy="3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of 3D image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267200" y="2057400"/>
            <a:ext cx="5105400" cy="3763963"/>
          </a:xfrm>
        </p:spPr>
        <p:txBody>
          <a:bodyPr/>
          <a:lstStyle/>
          <a:p>
            <a:r>
              <a:rPr lang="en-US" dirty="0" smtClean="0"/>
              <a:t>Values in pixels</a:t>
            </a:r>
          </a:p>
          <a:p>
            <a:r>
              <a:rPr lang="en-US" dirty="0" smtClean="0"/>
              <a:t>Left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Joint space area </a:t>
            </a:r>
            <a:r>
              <a:rPr lang="en-US" dirty="0" smtClean="0"/>
              <a:t>= </a:t>
            </a:r>
            <a:r>
              <a:rPr lang="en-US" dirty="0" smtClean="0"/>
              <a:t>151</a:t>
            </a:r>
            <a:endParaRPr lang="en-US" dirty="0" smtClean="0"/>
          </a:p>
          <a:p>
            <a:pPr lvl="1"/>
            <a:r>
              <a:rPr lang="en-US" dirty="0" smtClean="0"/>
              <a:t>Min joint space width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smtClean="0"/>
              <a:t>Right:</a:t>
            </a:r>
          </a:p>
          <a:p>
            <a:pPr lvl="1"/>
            <a:r>
              <a:rPr lang="en-US" dirty="0" smtClean="0"/>
              <a:t>Joint space area = 126</a:t>
            </a:r>
            <a:endParaRPr lang="en-US" dirty="0" smtClean="0"/>
          </a:p>
          <a:p>
            <a:pPr lvl="1"/>
            <a:r>
              <a:rPr lang="en-US" dirty="0" smtClean="0"/>
              <a:t>Min joint space width = </a:t>
            </a:r>
            <a:r>
              <a:rPr lang="en-US" dirty="0" smtClean="0"/>
              <a:t>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Accomplished</a:t>
            </a:r>
          </a:p>
          <a:p>
            <a:pPr lvl="1"/>
            <a:r>
              <a:rPr lang="en-US" dirty="0" smtClean="0"/>
              <a:t>Week 1: Define boundaries of synovial capsule</a:t>
            </a:r>
          </a:p>
          <a:p>
            <a:pPr lvl="1"/>
            <a:r>
              <a:rPr lang="en-US" dirty="0" smtClean="0"/>
              <a:t>Week 2: Quantify </a:t>
            </a:r>
            <a:r>
              <a:rPr lang="en-US" dirty="0" smtClean="0"/>
              <a:t>joint space width and area</a:t>
            </a:r>
          </a:p>
          <a:p>
            <a:r>
              <a:rPr lang="en-US" dirty="0" smtClean="0"/>
              <a:t>Upcoming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Week 3: </a:t>
            </a:r>
            <a:r>
              <a:rPr lang="en-US" dirty="0" smtClean="0"/>
              <a:t>Define </a:t>
            </a:r>
            <a:r>
              <a:rPr lang="en-US" dirty="0" smtClean="0"/>
              <a:t>boundaries of </a:t>
            </a:r>
            <a:r>
              <a:rPr lang="en-US" dirty="0" err="1" smtClean="0"/>
              <a:t>osteophytes</a:t>
            </a:r>
            <a:endParaRPr lang="en-US" dirty="0" smtClean="0"/>
          </a:p>
          <a:p>
            <a:pPr lvl="1"/>
            <a:r>
              <a:rPr lang="en-US" dirty="0" smtClean="0"/>
              <a:t>Week 4: Quantify </a:t>
            </a:r>
            <a:r>
              <a:rPr lang="en-US" dirty="0" err="1" smtClean="0"/>
              <a:t>femorotibial</a:t>
            </a:r>
            <a:r>
              <a:rPr lang="en-US" dirty="0" smtClean="0"/>
              <a:t> </a:t>
            </a:r>
            <a:r>
              <a:rPr lang="en-US" dirty="0" smtClean="0"/>
              <a:t>angle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Oka H, </a:t>
            </a:r>
            <a:r>
              <a:rPr lang="en-US" dirty="0" err="1" smtClean="0"/>
              <a:t>Muraki</a:t>
            </a:r>
            <a:r>
              <a:rPr lang="en-US" dirty="0" smtClean="0"/>
              <a:t> S, </a:t>
            </a:r>
            <a:r>
              <a:rPr lang="en-US" dirty="0" err="1" smtClean="0"/>
              <a:t>Akune</a:t>
            </a:r>
            <a:r>
              <a:rPr lang="en-US" dirty="0" smtClean="0"/>
              <a:t> T, Nakamura K, Kawaguchi H, Yoshimura N. Normal and threshold values of radiographic parameters for knee osteoarthritis using a computer-assisted measuring system (KOACAD): the ROAD study. J </a:t>
            </a:r>
            <a:r>
              <a:rPr lang="en-US" dirty="0" err="1" smtClean="0"/>
              <a:t>Orthop</a:t>
            </a:r>
            <a:r>
              <a:rPr lang="en-US" dirty="0" smtClean="0"/>
              <a:t> Sci. 2010 Nov;15(6):781-9. </a:t>
            </a:r>
            <a:r>
              <a:rPr lang="en-US" dirty="0" err="1" smtClean="0"/>
              <a:t>Epub</a:t>
            </a:r>
            <a:r>
              <a:rPr lang="en-US" dirty="0" smtClean="0"/>
              <a:t> 2010 Nov 30.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Oka H, </a:t>
            </a:r>
            <a:r>
              <a:rPr lang="en-US" b="1" dirty="0" err="1" smtClean="0"/>
              <a:t>Muraki</a:t>
            </a:r>
            <a:r>
              <a:rPr lang="en-US" b="1" dirty="0" smtClean="0"/>
              <a:t> S, </a:t>
            </a:r>
            <a:r>
              <a:rPr lang="en-US" b="1" dirty="0" err="1" smtClean="0"/>
              <a:t>Akune</a:t>
            </a:r>
            <a:r>
              <a:rPr lang="en-US" b="1" dirty="0" smtClean="0"/>
              <a:t> T, Mabuchi A, Suzuki T, Yoshida H, Yamamoto S, Nakamura K, Yoshimura N, Kawaguchi H. Fully automatic quantification of knee osteoarthritis severity on plain radiographs. Osteoarthritis Cartilage. 2008 Nov;16(11):1300-6. </a:t>
            </a:r>
            <a:r>
              <a:rPr lang="en-US" b="1" dirty="0" err="1" smtClean="0"/>
              <a:t>Epub</a:t>
            </a:r>
            <a:r>
              <a:rPr lang="en-US" b="1" dirty="0" smtClean="0"/>
              <a:t> 2008 Apr 18.</a:t>
            </a:r>
          </a:p>
          <a:p>
            <a:endParaRPr lang="en-US" dirty="0" smtClean="0"/>
          </a:p>
          <a:p>
            <a:r>
              <a:rPr lang="en-US" dirty="0" smtClean="0"/>
              <a:t>Cooke TD. Re: "Fully automatic quantification of knee osteoarthritis severity on plain radiographs". Authors: H. OKA et al. Osteoarthritis and Cartilage (2008) 16, 1300-1306. Osteoarthritis Cartilage. 2009 Sep;17(9):1252-3; author reply 1254. </a:t>
            </a:r>
            <a:r>
              <a:rPr lang="en-US" dirty="0" err="1" smtClean="0"/>
              <a:t>Epub</a:t>
            </a:r>
            <a:r>
              <a:rPr lang="en-US" dirty="0" smtClean="0"/>
              <a:t> 2009 Mar 28.</a:t>
            </a:r>
          </a:p>
          <a:p>
            <a:endParaRPr lang="en-US" dirty="0" smtClean="0"/>
          </a:p>
          <a:p>
            <a:r>
              <a:rPr lang="en-US" dirty="0" smtClean="0"/>
              <a:t>Johansson A, </a:t>
            </a:r>
            <a:r>
              <a:rPr lang="en-US" dirty="0" err="1" smtClean="0"/>
              <a:t>Sundqvist</a:t>
            </a:r>
            <a:r>
              <a:rPr lang="en-US" dirty="0" smtClean="0"/>
              <a:t> T, </a:t>
            </a:r>
            <a:r>
              <a:rPr lang="en-US" dirty="0" err="1" smtClean="0"/>
              <a:t>Kuiper</a:t>
            </a:r>
            <a:r>
              <a:rPr lang="en-US" dirty="0" smtClean="0"/>
              <a:t> JH, </a:t>
            </a:r>
            <a:r>
              <a:rPr lang="en-US" dirty="0" err="1" smtClean="0"/>
              <a:t>Öberg</a:t>
            </a:r>
            <a:r>
              <a:rPr lang="en-US" dirty="0" smtClean="0"/>
              <a:t> PÅ. A spectroscopic approach to imaging and quantification of cartilage lesions in human knee joints. Phys Med Biol. 2011 Mar 21;56(6):1865-78. </a:t>
            </a:r>
            <a:r>
              <a:rPr lang="en-US" dirty="0" err="1" smtClean="0"/>
              <a:t>Epub</a:t>
            </a:r>
            <a:r>
              <a:rPr lang="en-US" dirty="0" smtClean="0"/>
              <a:t> 2011 Mar 1.</a:t>
            </a:r>
          </a:p>
          <a:p>
            <a:endParaRPr lang="en-US" dirty="0" smtClean="0"/>
          </a:p>
          <a:p>
            <a:r>
              <a:rPr lang="en-US" dirty="0" err="1" smtClean="0"/>
              <a:t>Dodin</a:t>
            </a:r>
            <a:r>
              <a:rPr lang="en-US" dirty="0" smtClean="0"/>
              <a:t> P, Pelletier JP, Martel-Pelletier J, Abram F. Automatic Human Knee Cartilage Segmentation from 3D Magnetic Resonance Images. IEEE Trans Biomed Eng. 2010 Jul 15.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</a:p>
          <a:p>
            <a:endParaRPr lang="en-US" dirty="0" smtClean="0"/>
          </a:p>
          <a:p>
            <a:r>
              <a:rPr lang="en-US" dirty="0" smtClean="0"/>
              <a:t>Bowers ME, Trinh N, Tung GA, Crisco JJ, Kimia BB, Fleming BC. Quantitative MR imaging using "</a:t>
            </a:r>
            <a:r>
              <a:rPr lang="en-US" dirty="0" err="1" smtClean="0"/>
              <a:t>LiveWire</a:t>
            </a:r>
            <a:r>
              <a:rPr lang="en-US" dirty="0" smtClean="0"/>
              <a:t>" to measure </a:t>
            </a:r>
            <a:r>
              <a:rPr lang="en-US" dirty="0" err="1" smtClean="0"/>
              <a:t>tibiofemoral</a:t>
            </a:r>
            <a:r>
              <a:rPr lang="en-US" dirty="0" smtClean="0"/>
              <a:t> articular cartilage thickness. Osteoarthritis Cartilage. 2008 Oct;16(10):1167-73. </a:t>
            </a:r>
            <a:r>
              <a:rPr lang="en-US" dirty="0" err="1" smtClean="0"/>
              <a:t>Epub</a:t>
            </a:r>
            <a:r>
              <a:rPr lang="en-US" dirty="0" smtClean="0"/>
              <a:t> 2008 Apr 14.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knee x-rays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4040188" cy="750887"/>
          </a:xfrm>
        </p:spPr>
        <p:txBody>
          <a:bodyPr/>
          <a:lstStyle/>
          <a:p>
            <a:r>
              <a:rPr lang="en-US" dirty="0" smtClean="0"/>
              <a:t>           Normal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382713"/>
            <a:ext cx="4041775" cy="750887"/>
          </a:xfrm>
        </p:spPr>
        <p:txBody>
          <a:bodyPr/>
          <a:lstStyle/>
          <a:p>
            <a:pPr algn="ctr"/>
            <a:r>
              <a:rPr lang="en-US" dirty="0" smtClean="0"/>
              <a:t>osteoarthritic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996357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811" y="2209800"/>
            <a:ext cx="105338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1720" y="3962400"/>
            <a:ext cx="61712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0088" y="3962400"/>
            <a:ext cx="106000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962400"/>
            <a:ext cx="129322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09800"/>
            <a:ext cx="67236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3328" y="2209800"/>
            <a:ext cx="100793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5744" y="2209800"/>
            <a:ext cx="106637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2070" y="2209800"/>
            <a:ext cx="84573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3992880"/>
            <a:ext cx="98968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2204" y="3992880"/>
            <a:ext cx="96539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68629" y="3992880"/>
            <a:ext cx="69917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3962400"/>
            <a:ext cx="87956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3992880"/>
            <a:ext cx="753217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44568" y="2209800"/>
            <a:ext cx="146256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6232" y="2209800"/>
            <a:ext cx="93165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X-ray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 smtClean="0"/>
              <a:t>Osteoarthritic:</a:t>
            </a:r>
          </a:p>
          <a:p>
            <a:r>
              <a:rPr lang="pt-BR" dirty="0" smtClean="0">
                <a:hlinkClick r:id="rId2"/>
              </a:rPr>
              <a:t>http://www.mayoclinic.com/images/image_popup/mcdc7_kneearthritis.jpg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http://4.bp.blogspot.com/_uC-1Is5ZK44/S-wAlZJ0X9I/AAAAAAAAAQY/w7KHexuDZqA/s1600/Knee%2520X-Ray.jpg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http://3.bp.blogspot.com/_vT13IccOEqM/TL87gkX7JGI/AAAAAAAAASo/8HLvpat1nvo/s1600/89.jpg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http://www.ispub.com/ispub/ijos/volume_5_number_1_27/patella_refashioning_during_tkr_in_patient_with_previous_bilateral_patellectomy_using_bone_cuts/tkr-fig1.jpg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http://www.ispub.com/ispub/ijos/volume_5_number_1_27/patella_refashioning_during_tkr_in_patient_with_previous_bilateral_patellectomy_using_bone_cuts/tkr-fig1.jpg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http://www.hipandkneespecialist.com/knee_arth1B%20Nourbash.gif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http://www.sciencephoto.com/images/showFullWatermarked.html/C0075866-X-Rays_of_Normal_and_Degenerative_Knees-SPL.jpg?id=670075866</a:t>
            </a:r>
            <a:endParaRPr lang="pt-BR" dirty="0" smtClean="0"/>
          </a:p>
          <a:p>
            <a:r>
              <a:rPr lang="pt-BR" dirty="0" smtClean="0">
                <a:hlinkClick r:id="rId8"/>
              </a:rPr>
              <a:t>http://www.hwbf.org/hwb/conf/mill1/981030.jpg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Normal:</a:t>
            </a:r>
          </a:p>
          <a:p>
            <a:r>
              <a:rPr lang="pt-BR" dirty="0" smtClean="0">
                <a:hlinkClick r:id="rId9"/>
              </a:rPr>
              <a:t>http://img.photobucket.com/albums/v110/shanbhag/AchesandJoints/ANJ3-KneeXray-s.jpg</a:t>
            </a:r>
            <a:endParaRPr lang="pt-BR" dirty="0" smtClean="0"/>
          </a:p>
          <a:p>
            <a:r>
              <a:rPr lang="pt-BR" dirty="0" smtClean="0">
                <a:hlinkClick r:id="rId10"/>
              </a:rPr>
              <a:t>http://fiftyone43four.files.wordpress.com/2010/06/knee_xray_normal.jpg</a:t>
            </a:r>
            <a:endParaRPr lang="pt-BR" dirty="0" smtClean="0"/>
          </a:p>
          <a:p>
            <a:r>
              <a:rPr lang="pt-BR" dirty="0" smtClean="0">
                <a:hlinkClick r:id="rId11"/>
              </a:rPr>
              <a:t>http://imagecache6.allposters.com/LRG/30/3041/GZPBF00Z.jpg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http://www.sciencephoto.com/images/showFullWatermarked.html/C0075866-X-Rays_of_Normal_and_Degenerative_Knees-SPL.jpg?id=670075866</a:t>
            </a:r>
            <a:endParaRPr lang="pt-BR" dirty="0" smtClean="0"/>
          </a:p>
          <a:p>
            <a:r>
              <a:rPr lang="pt-BR" dirty="0" smtClean="0">
                <a:hlinkClick r:id="rId12"/>
              </a:rPr>
              <a:t>http://www.health.com/health/static/hw/media/medical/hw/h9991217.jpg</a:t>
            </a:r>
            <a:endParaRPr lang="pt-BR" dirty="0" smtClean="0"/>
          </a:p>
          <a:p>
            <a:r>
              <a:rPr lang="pt-BR" dirty="0" smtClean="0">
                <a:hlinkClick r:id="rId13"/>
              </a:rPr>
              <a:t>http://4.bp.blogspot.com/_aG90Nx5mMjw/TSI5OmNwlVI/AAAAAAAAB6s/ZHfANxI-m9A/s640/normal-knee-xray.jpg</a:t>
            </a:r>
            <a:endParaRPr lang="pt-BR" dirty="0" smtClean="0"/>
          </a:p>
          <a:p>
            <a:r>
              <a:rPr lang="pt-BR" dirty="0" smtClean="0">
                <a:hlinkClick r:id="rId8"/>
              </a:rPr>
              <a:t>http://www.hwbf.org/hwb/conf/mill1/981030.jpg</a:t>
            </a:r>
            <a:endParaRPr lang="pt-BR" dirty="0" smtClean="0"/>
          </a:p>
          <a:p>
            <a:r>
              <a:rPr lang="pt-BR" dirty="0" smtClean="0">
                <a:hlinkClick r:id="rId14"/>
              </a:rPr>
              <a:t>http://www.stryker.mudbugmedia.com/images/library/stryker_xrays/normal_knee_xray.jpg</a:t>
            </a:r>
            <a:r>
              <a:rPr lang="pt-BR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Osteoarthritis increasing in aging population</a:t>
            </a:r>
          </a:p>
          <a:p>
            <a:r>
              <a:rPr lang="en-US" dirty="0" smtClean="0"/>
              <a:t>Imaging techniques:</a:t>
            </a:r>
          </a:p>
          <a:p>
            <a:pPr lvl="1"/>
            <a:r>
              <a:rPr lang="en-US" dirty="0" smtClean="0"/>
              <a:t>Radiography (X-ray) </a:t>
            </a:r>
            <a:r>
              <a:rPr lang="en-US" dirty="0" smtClean="0"/>
              <a:t>– golden standard, qualitative</a:t>
            </a:r>
            <a:endParaRPr lang="en-US" dirty="0" smtClean="0"/>
          </a:p>
          <a:p>
            <a:pPr lvl="1"/>
            <a:r>
              <a:rPr lang="en-US" dirty="0" smtClean="0"/>
              <a:t>MRI </a:t>
            </a:r>
            <a:r>
              <a:rPr lang="en-US" dirty="0" smtClean="0"/>
              <a:t> - quantitative, gaining popularity</a:t>
            </a:r>
            <a:endParaRPr lang="en-US" dirty="0" smtClean="0"/>
          </a:p>
          <a:p>
            <a:pPr lvl="1"/>
            <a:r>
              <a:rPr lang="en-US" dirty="0" smtClean="0"/>
              <a:t>Spectroscopy </a:t>
            </a:r>
          </a:p>
          <a:p>
            <a:pPr lvl="1"/>
            <a:r>
              <a:rPr lang="en-US" dirty="0" smtClean="0"/>
              <a:t>Ultrasound</a:t>
            </a:r>
          </a:p>
          <a:p>
            <a:r>
              <a:rPr lang="en-US" dirty="0" smtClean="0"/>
              <a:t>Difficult to quantify progress</a:t>
            </a:r>
          </a:p>
          <a:p>
            <a:pPr lvl="1"/>
            <a:r>
              <a:rPr lang="en-US" dirty="0" smtClean="0"/>
              <a:t>Joint </a:t>
            </a:r>
            <a:r>
              <a:rPr lang="en-US" dirty="0" smtClean="0"/>
              <a:t>space width – thickness of articular cartilage </a:t>
            </a:r>
            <a:endParaRPr lang="en-US" dirty="0" smtClean="0"/>
          </a:p>
          <a:p>
            <a:pPr lvl="1"/>
            <a:r>
              <a:rPr lang="en-US" dirty="0" smtClean="0"/>
              <a:t>Osteophyte </a:t>
            </a:r>
            <a:r>
              <a:rPr lang="en-US" dirty="0" smtClean="0"/>
              <a:t>formation – bony protrusion</a:t>
            </a:r>
            <a:endParaRPr lang="en-US" dirty="0" smtClean="0"/>
          </a:p>
          <a:p>
            <a:pPr lvl="1"/>
            <a:r>
              <a:rPr lang="en-US" dirty="0" err="1" smtClean="0"/>
              <a:t>Kellegren</a:t>
            </a:r>
            <a:r>
              <a:rPr lang="en-US" dirty="0" smtClean="0"/>
              <a:t>-Lawrence scale for severity of disease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automatic quantification of knee osteoarthritis severity on plain radiographs. Oka H, </a:t>
            </a:r>
            <a:r>
              <a:rPr lang="en-US" dirty="0" err="1" smtClean="0"/>
              <a:t>Muraki</a:t>
            </a:r>
            <a:r>
              <a:rPr lang="en-US" dirty="0" smtClean="0"/>
              <a:t> S, et al. Osteoarthritis Cartilage. 2008 Nov;16(11):1300-6. </a:t>
            </a:r>
          </a:p>
          <a:p>
            <a:r>
              <a:rPr lang="en-US" dirty="0" smtClean="0"/>
              <a:t>KOACAD – Knee osteoarthritis computer-aided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Thresholds normalized to </a:t>
            </a:r>
            <a:r>
              <a:rPr lang="en-US" dirty="0" err="1" smtClean="0"/>
              <a:t>Kellegren</a:t>
            </a:r>
            <a:r>
              <a:rPr lang="en-US" dirty="0" smtClean="0"/>
              <a:t>-Lawrence scale based on cohort of 2975 Japanese adults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KOACAD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A) Boundaries			C) </a:t>
            </a:r>
            <a:r>
              <a:rPr lang="en-US" dirty="0" smtClean="0"/>
              <a:t>Osteophyte area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B) Joint space width, area	D) Femorotibial angle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71" t="26631" r="1964" b="4128"/>
          <a:stretch>
            <a:fillRect/>
          </a:stretch>
        </p:blipFill>
        <p:spPr bwMode="auto">
          <a:xfrm>
            <a:off x="228600" y="2669540"/>
            <a:ext cx="8610600" cy="373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A) Original image</a:t>
            </a:r>
          </a:p>
          <a:p>
            <a:pPr>
              <a:buNone/>
            </a:pPr>
            <a:r>
              <a:rPr lang="en-US" dirty="0" smtClean="0"/>
              <a:t>B) Filtered image</a:t>
            </a:r>
          </a:p>
          <a:p>
            <a:pPr>
              <a:buNone/>
            </a:pPr>
            <a:r>
              <a:rPr lang="en-US" dirty="0" smtClean="0"/>
              <a:t>C) Region of interest</a:t>
            </a:r>
          </a:p>
          <a:p>
            <a:pPr>
              <a:buNone/>
            </a:pPr>
            <a:r>
              <a:rPr lang="en-US" dirty="0" smtClean="0"/>
              <a:t>	Vertical neighborhood difference filter</a:t>
            </a:r>
          </a:p>
          <a:p>
            <a:pPr>
              <a:buNone/>
            </a:pPr>
            <a:r>
              <a:rPr lang="en-US" dirty="0" smtClean="0"/>
              <a:t>D) Upper rim = femoral </a:t>
            </a:r>
            <a:r>
              <a:rPr lang="en-US" dirty="0" err="1" smtClean="0"/>
              <a:t>condyle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Vertical filtering with 3x3 square neighborhood difference filter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68" t="14953" r="2041" b="23098"/>
          <a:stretch>
            <a:fillRect/>
          </a:stretch>
        </p:blipFill>
        <p:spPr bwMode="auto">
          <a:xfrm>
            <a:off x="2552736" y="76200"/>
            <a:ext cx="6515064" cy="251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274638"/>
            <a:ext cx="8229600" cy="1401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KOACAD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1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E)	Lower rim = Margins of </a:t>
            </a:r>
            <a:r>
              <a:rPr lang="en-US" dirty="0" err="1" smtClean="0"/>
              <a:t>tibial</a:t>
            </a:r>
            <a:r>
              <a:rPr lang="en-US" dirty="0" smtClean="0"/>
              <a:t> plateau</a:t>
            </a:r>
          </a:p>
          <a:p>
            <a:pPr>
              <a:buNone/>
            </a:pPr>
            <a:r>
              <a:rPr lang="en-US" dirty="0" smtClean="0"/>
              <a:t>	Anterior and posterior margins averaged</a:t>
            </a:r>
          </a:p>
          <a:p>
            <a:pPr>
              <a:buNone/>
            </a:pPr>
            <a:r>
              <a:rPr lang="en-US" dirty="0" smtClean="0"/>
              <a:t>F)	Straight regression line drawn of lower rim</a:t>
            </a:r>
          </a:p>
          <a:p>
            <a:pPr>
              <a:buNone/>
            </a:pPr>
            <a:r>
              <a:rPr lang="en-US" dirty="0" smtClean="0"/>
              <a:t>G)	</a:t>
            </a:r>
            <a:r>
              <a:rPr lang="en-US" dirty="0" smtClean="0"/>
              <a:t>Joint </a:t>
            </a:r>
            <a:r>
              <a:rPr lang="en-US" dirty="0" smtClean="0"/>
              <a:t>space </a:t>
            </a:r>
            <a:r>
              <a:rPr lang="en-US" dirty="0" smtClean="0"/>
              <a:t>area: </a:t>
            </a:r>
            <a:r>
              <a:rPr lang="en-US" dirty="0" smtClean="0"/>
              <a:t>inside rim, outside rim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Inner: </a:t>
            </a:r>
            <a:r>
              <a:rPr lang="en-US" dirty="0" smtClean="0"/>
              <a:t>Intersection of regression line, lower rim</a:t>
            </a:r>
          </a:p>
          <a:p>
            <a:pPr>
              <a:buNone/>
            </a:pPr>
            <a:r>
              <a:rPr lang="en-US" dirty="0" smtClean="0"/>
              <a:t>H) </a:t>
            </a:r>
            <a:r>
              <a:rPr lang="en-US" dirty="0" smtClean="0"/>
              <a:t>Minimum </a:t>
            </a:r>
            <a:r>
              <a:rPr lang="en-US" dirty="0" smtClean="0"/>
              <a:t>joint space </a:t>
            </a:r>
            <a:r>
              <a:rPr lang="en-US" dirty="0" smtClean="0"/>
              <a:t>width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Minimum vertical space distance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532" t="19025" r="2276" b="19025"/>
          <a:stretch>
            <a:fillRect/>
          </a:stretch>
        </p:blipFill>
        <p:spPr bwMode="auto">
          <a:xfrm>
            <a:off x="2590800" y="71598"/>
            <a:ext cx="6515133" cy="25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74638"/>
            <a:ext cx="8229600" cy="1401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KOACAD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2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I)  Protrusion</a:t>
            </a:r>
          </a:p>
          <a:p>
            <a:pPr>
              <a:buNone/>
            </a:pPr>
            <a:r>
              <a:rPr lang="en-US" dirty="0" smtClean="0"/>
              <a:t>	Femur, tibia outlined by 3x3 square horizontal neighborhood difference filter</a:t>
            </a:r>
          </a:p>
          <a:p>
            <a:pPr>
              <a:buNone/>
            </a:pPr>
            <a:r>
              <a:rPr lang="en-US" dirty="0" smtClean="0"/>
              <a:t>J) 	Osteophyte area = protrusion (inflection point)</a:t>
            </a:r>
          </a:p>
          <a:p>
            <a:pPr>
              <a:buNone/>
            </a:pPr>
            <a:r>
              <a:rPr lang="en-US" dirty="0" smtClean="0"/>
              <a:t>K)	Middle lines from outline of femur, tibia</a:t>
            </a:r>
          </a:p>
          <a:p>
            <a:pPr>
              <a:buNone/>
            </a:pPr>
            <a:r>
              <a:rPr lang="en-US" dirty="0" smtClean="0"/>
              <a:t>L)	Femorotibial angle: axes of femur, tibia</a:t>
            </a:r>
          </a:p>
          <a:p>
            <a:pPr>
              <a:buNone/>
            </a:pPr>
            <a:r>
              <a:rPr lang="en-US" dirty="0" smtClean="0"/>
              <a:t>	Straight-line regression of middle lines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532" t="23298" r="2276" b="14753"/>
          <a:stretch>
            <a:fillRect/>
          </a:stretch>
        </p:blipFill>
        <p:spPr bwMode="auto">
          <a:xfrm>
            <a:off x="2590800" y="76200"/>
            <a:ext cx="6526984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74638"/>
            <a:ext cx="8229600" cy="1401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KOACAD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3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267200" y="1874837"/>
            <a:ext cx="5105400" cy="3763963"/>
          </a:xfrm>
        </p:spPr>
        <p:txBody>
          <a:bodyPr/>
          <a:lstStyle/>
          <a:p>
            <a:r>
              <a:rPr lang="en-US" dirty="0" smtClean="0"/>
              <a:t>Normal knee, 2D x-ray</a:t>
            </a:r>
          </a:p>
          <a:p>
            <a:r>
              <a:rPr lang="en-US" dirty="0" smtClean="0"/>
              <a:t>Values in pixels</a:t>
            </a:r>
          </a:p>
          <a:p>
            <a:r>
              <a:rPr lang="en-US" dirty="0" smtClean="0"/>
              <a:t>Left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Joint space area </a:t>
            </a:r>
            <a:r>
              <a:rPr lang="en-US" dirty="0" smtClean="0"/>
              <a:t>= 171</a:t>
            </a:r>
          </a:p>
          <a:p>
            <a:pPr lvl="1"/>
            <a:r>
              <a:rPr lang="en-US" dirty="0" smtClean="0"/>
              <a:t>Min joint space width</a:t>
            </a:r>
            <a:r>
              <a:rPr lang="en-US" dirty="0" smtClean="0"/>
              <a:t> </a:t>
            </a:r>
            <a:r>
              <a:rPr lang="en-US" dirty="0" smtClean="0"/>
              <a:t>= 3</a:t>
            </a:r>
          </a:p>
          <a:p>
            <a:r>
              <a:rPr lang="en-US" dirty="0" smtClean="0"/>
              <a:t>Right:</a:t>
            </a:r>
          </a:p>
          <a:p>
            <a:pPr lvl="1"/>
            <a:r>
              <a:rPr lang="en-US" dirty="0" smtClean="0"/>
              <a:t>Joint space area = </a:t>
            </a:r>
            <a:r>
              <a:rPr lang="en-US" dirty="0" smtClean="0"/>
              <a:t>149</a:t>
            </a:r>
          </a:p>
          <a:p>
            <a:pPr lvl="1"/>
            <a:r>
              <a:rPr lang="en-US" dirty="0" smtClean="0"/>
              <a:t>Min joint space width = </a:t>
            </a:r>
            <a:r>
              <a:rPr lang="en-US" dirty="0" smtClean="0"/>
              <a:t>3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2009775"/>
            <a:ext cx="384048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Process: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648200" cy="3581400"/>
          </a:xfrm>
        </p:spPr>
        <p:txBody>
          <a:bodyPr/>
          <a:lstStyle/>
          <a:p>
            <a:r>
              <a:rPr lang="en-US" dirty="0" smtClean="0"/>
              <a:t>Vertical difference filter</a:t>
            </a:r>
          </a:p>
          <a:p>
            <a:r>
              <a:rPr lang="en-US" dirty="0" smtClean="0"/>
              <a:t>Upper: femoral </a:t>
            </a:r>
            <a:r>
              <a:rPr lang="en-US" dirty="0" err="1" smtClean="0"/>
              <a:t>condyle</a:t>
            </a:r>
            <a:endParaRPr lang="en-US" dirty="0" smtClean="0"/>
          </a:p>
          <a:p>
            <a:r>
              <a:rPr lang="en-US" dirty="0" smtClean="0"/>
              <a:t>Lower: </a:t>
            </a:r>
            <a:r>
              <a:rPr lang="en-US" dirty="0" err="1" smtClean="0"/>
              <a:t>tibial</a:t>
            </a:r>
            <a:r>
              <a:rPr lang="en-US" dirty="0" smtClean="0"/>
              <a:t> plateau</a:t>
            </a:r>
          </a:p>
          <a:p>
            <a:pPr lvl="1"/>
            <a:r>
              <a:rPr lang="en-US" dirty="0" smtClean="0"/>
              <a:t>Linear regression</a:t>
            </a:r>
          </a:p>
          <a:p>
            <a:r>
              <a:rPr lang="en-US" dirty="0" smtClean="0"/>
              <a:t>Inner: intersection of regression line and tibia</a:t>
            </a:r>
          </a:p>
          <a:p>
            <a:r>
              <a:rPr lang="en-US" dirty="0" smtClean="0"/>
              <a:t>Outer: lateral joint border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760" y="457200"/>
            <a:ext cx="329184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760" y="3505200"/>
            <a:ext cx="329184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DF0D0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639</TotalTime>
  <Words>649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Quantifying knee osteoarthritis</vt:lpstr>
      <vt:lpstr>Introduction</vt:lpstr>
      <vt:lpstr>Approach</vt:lpstr>
      <vt:lpstr>KOACAD</vt:lpstr>
      <vt:lpstr>Slide 5</vt:lpstr>
      <vt:lpstr>Slide 6</vt:lpstr>
      <vt:lpstr>Slide 7</vt:lpstr>
      <vt:lpstr>Preliminary Results</vt:lpstr>
      <vt:lpstr>Process: Boundaries</vt:lpstr>
      <vt:lpstr>Joint Space Characterization</vt:lpstr>
      <vt:lpstr>Slice of 3D image</vt:lpstr>
      <vt:lpstr>Weekly timeline</vt:lpstr>
      <vt:lpstr>References</vt:lpstr>
      <vt:lpstr>Sample knee x-rays</vt:lpstr>
      <vt:lpstr>Knee X-ray Sources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KNEE OSTEOARTHRITIS:  JOINT SPACE NARROWING</dc:title>
  <dc:creator>Alice</dc:creator>
  <cp:lastModifiedBy>Alice</cp:lastModifiedBy>
  <cp:revision>58</cp:revision>
  <dcterms:created xsi:type="dcterms:W3CDTF">2011-04-11T02:32:00Z</dcterms:created>
  <dcterms:modified xsi:type="dcterms:W3CDTF">2011-05-03T15:45:32Z</dcterms:modified>
</cp:coreProperties>
</file>