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3" r:id="rId3"/>
    <p:sldId id="258" r:id="rId4"/>
    <p:sldId id="261" r:id="rId5"/>
    <p:sldId id="274" r:id="rId6"/>
    <p:sldId id="275" r:id="rId7"/>
    <p:sldId id="278" r:id="rId8"/>
    <p:sldId id="295" r:id="rId9"/>
    <p:sldId id="269" r:id="rId10"/>
    <p:sldId id="282" r:id="rId11"/>
    <p:sldId id="283" r:id="rId12"/>
    <p:sldId id="284" r:id="rId13"/>
    <p:sldId id="296" r:id="rId14"/>
    <p:sldId id="285" r:id="rId15"/>
    <p:sldId id="293" r:id="rId16"/>
    <p:sldId id="290" r:id="rId17"/>
    <p:sldId id="286" r:id="rId18"/>
    <p:sldId id="294" r:id="rId19"/>
    <p:sldId id="292" r:id="rId20"/>
    <p:sldId id="298" r:id="rId21"/>
    <p:sldId id="291" r:id="rId22"/>
    <p:sldId id="297" r:id="rId23"/>
    <p:sldId id="260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9091" autoAdjust="0"/>
  </p:normalViewPr>
  <p:slideViewPr>
    <p:cSldViewPr>
      <p:cViewPr varScale="1">
        <p:scale>
          <a:sx n="98" d="100"/>
          <a:sy n="98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990C-6FF6-43E6-A791-28DEC602DB26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76247-DA4B-467E-9B15-0C4CE429C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(oa5,6,0.88,1,800,5)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(ser2,3,0.94,0.9,800,3) (takes a long 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(ser7,5,1,1.1,800,3) (takes a long time)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(n4,20,1,1.1,800,8)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(n5,5,1.07,1.2,800,8)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(oa7,8,0.975,1,800,10)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(oa7,8,0.975,1,800,5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(test,5,1,1,800,5)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(FTA_test,5,1,1,800,5)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(p_n6,12,1,1.05,800,3)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(p_n6,12,1,1.05,800,3)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(n1,24,1,1.22,800,20)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(n5,5,1.07,1.2,800,8)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(ser5,5,1.02,1,800,5)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(ser8,5,1,1,800,3) (takes a while)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(FTA_test,5,1,1,800,5)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(oa7,8,0.975,1,800,10)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(oa7,8,0.975,1,800,5)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koacad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(oa7,8,0.975,1,800,5)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76247-DA4B-467E-9B15-0C4CE429CB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D0A49B-318C-4C0D-B117-A36BE98093A9}" type="datetimeFigureOut">
              <a:rPr lang="en-US" smtClean="0"/>
              <a:pPr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9AF571-08CF-4E12-8EC7-FF5E8320AE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wbf.org/hwb/conf/mill1/981030.jpg" TargetMode="External"/><Relationship Id="rId13" Type="http://schemas.openxmlformats.org/officeDocument/2006/relationships/hyperlink" Target="http://4.bp.blogspot.com/_aG90Nx5mMjw/TSI5OmNwlVI/AAAAAAAAB6s/ZHfANxI-m9A/s640/normal-knee-xray.jpg" TargetMode="External"/><Relationship Id="rId3" Type="http://schemas.openxmlformats.org/officeDocument/2006/relationships/hyperlink" Target="http://4.bp.blogspot.com/_uC-1Is5ZK44/S-wAlZJ0X9I/AAAAAAAAAQY/w7KHexuDZqA/s1600/Knee%20X-Ray.jpg" TargetMode="External"/><Relationship Id="rId7" Type="http://schemas.openxmlformats.org/officeDocument/2006/relationships/hyperlink" Target="http://www.sciencephoto.com/images/showFullWatermarked.html/C0075866-X-Rays_of_Normal_and_Degenerative_Knees-SPL.jpg?id=670075866" TargetMode="External"/><Relationship Id="rId12" Type="http://schemas.openxmlformats.org/officeDocument/2006/relationships/hyperlink" Target="http://www.health.com/health/static/hw/media/medical/hw/h9991217.jpg" TargetMode="External"/><Relationship Id="rId2" Type="http://schemas.openxmlformats.org/officeDocument/2006/relationships/hyperlink" Target="http://www.mayoclinic.com/images/image_popup/mcdc7_kneearthriti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pandkneespecialist.com/knee_arth1B%20Nourbash.gif" TargetMode="External"/><Relationship Id="rId11" Type="http://schemas.openxmlformats.org/officeDocument/2006/relationships/hyperlink" Target="http://imagecache6.allposters.com/LRG/30/3041/GZPBF00Z.jpg" TargetMode="External"/><Relationship Id="rId5" Type="http://schemas.openxmlformats.org/officeDocument/2006/relationships/hyperlink" Target="http://www.ispub.com/ispub/ijos/volume_5_number_1_27/patella_refashioning_during_tkr_in_patient_with_previous_bilateral_patellectomy_using_bone_cuts/tkr-fig1.jpg" TargetMode="External"/><Relationship Id="rId10" Type="http://schemas.openxmlformats.org/officeDocument/2006/relationships/hyperlink" Target="http://fiftyone43four.files.wordpress.com/2010/06/knee_xray_normal.jpg" TargetMode="External"/><Relationship Id="rId4" Type="http://schemas.openxmlformats.org/officeDocument/2006/relationships/hyperlink" Target="http://3.bp.blogspot.com/_vT13IccOEqM/TL87gkX7JGI/AAAAAAAAASo/8HLvpat1nvo/s1600/89.jpg" TargetMode="External"/><Relationship Id="rId9" Type="http://schemas.openxmlformats.org/officeDocument/2006/relationships/hyperlink" Target="http://img.photobucket.com/albums/v110/shanbhag/AchesandJoints/ANJ3-KneeXray-s.jpg" TargetMode="External"/><Relationship Id="rId14" Type="http://schemas.openxmlformats.org/officeDocument/2006/relationships/hyperlink" Target="http://www.stryker.mudbugmedia.com/images/library/stryker_xrays/normal_knee_xray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Quantifying knee osteoarthritis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/>
              <a:t>Alice Chuang</a:t>
            </a:r>
          </a:p>
          <a:p>
            <a:pPr lvl="0">
              <a:defRPr/>
            </a:pPr>
            <a:r>
              <a:rPr lang="en-US" dirty="0" smtClean="0"/>
              <a:t>April 28, 2011</a:t>
            </a:r>
          </a:p>
          <a:p>
            <a:pPr lvl="0">
              <a:defRPr/>
            </a:pPr>
            <a:r>
              <a:rPr lang="en-US" dirty="0" smtClean="0"/>
              <a:t>En 250</a:t>
            </a:r>
          </a:p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" y="1866900"/>
            <a:ext cx="219456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images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505200" y="1676400"/>
            <a:ext cx="5181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Top, joint space in pixels</a:t>
            </a:r>
          </a:p>
          <a:p>
            <a:pPr lvl="1"/>
            <a:r>
              <a:rPr lang="en-US" dirty="0" smtClean="0"/>
              <a:t>Left </a:t>
            </a:r>
          </a:p>
          <a:p>
            <a:pPr lvl="2"/>
            <a:r>
              <a:rPr lang="en-US" dirty="0" smtClean="0"/>
              <a:t>JSA = 462</a:t>
            </a:r>
          </a:p>
          <a:p>
            <a:pPr lvl="2"/>
            <a:r>
              <a:rPr lang="en-US" dirty="0" smtClean="0"/>
              <a:t>min JSW = 6</a:t>
            </a:r>
          </a:p>
          <a:p>
            <a:pPr lvl="1"/>
            <a:r>
              <a:rPr lang="en-US" dirty="0" smtClean="0"/>
              <a:t>Right </a:t>
            </a:r>
          </a:p>
          <a:p>
            <a:pPr lvl="2"/>
            <a:r>
              <a:rPr lang="en-US" dirty="0" smtClean="0"/>
              <a:t>JSA = 154</a:t>
            </a:r>
          </a:p>
          <a:p>
            <a:pPr lvl="2"/>
            <a:r>
              <a:rPr lang="en-US" dirty="0" smtClean="0"/>
              <a:t>min JSW = 7</a:t>
            </a:r>
          </a:p>
          <a:p>
            <a:r>
              <a:rPr lang="en-US" dirty="0" smtClean="0"/>
              <a:t>Bottom, angle in degrees</a:t>
            </a:r>
          </a:p>
          <a:p>
            <a:pPr lvl="1"/>
            <a:r>
              <a:rPr lang="en-US" dirty="0" smtClean="0"/>
              <a:t>FTA = 173.7</a:t>
            </a:r>
          </a:p>
          <a:p>
            <a:r>
              <a:rPr lang="en-US" dirty="0" smtClean="0"/>
              <a:t>Test images show that </a:t>
            </a:r>
            <a:r>
              <a:rPr lang="en-US" dirty="0" err="1" smtClean="0"/>
              <a:t>Matlab</a:t>
            </a:r>
            <a:r>
              <a:rPr lang="en-US" dirty="0" smtClean="0"/>
              <a:t> program works on idealized images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20918" r="38929" b="30069"/>
          <a:stretch/>
        </p:blipFill>
        <p:spPr bwMode="auto">
          <a:xfrm>
            <a:off x="2438400" y="1905000"/>
            <a:ext cx="1091477" cy="186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052887"/>
            <a:ext cx="24669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Boundaries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505200" y="1676400"/>
            <a:ext cx="5181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difference filter</a:t>
            </a:r>
          </a:p>
          <a:p>
            <a:pPr lvl="1"/>
            <a:r>
              <a:rPr lang="en-US" dirty="0" smtClean="0"/>
              <a:t>User control</a:t>
            </a:r>
          </a:p>
          <a:p>
            <a:pPr lvl="1"/>
            <a:r>
              <a:rPr lang="en-US" dirty="0" smtClean="0"/>
              <a:t>Threshold as percent of intensity</a:t>
            </a:r>
          </a:p>
          <a:p>
            <a:r>
              <a:rPr lang="en-US" dirty="0" smtClean="0"/>
              <a:t>Upper: femoral </a:t>
            </a:r>
            <a:r>
              <a:rPr lang="en-US" dirty="0" err="1" smtClean="0"/>
              <a:t>condyle</a:t>
            </a:r>
            <a:endParaRPr lang="en-US" dirty="0" smtClean="0"/>
          </a:p>
          <a:p>
            <a:r>
              <a:rPr lang="en-US" dirty="0" smtClean="0"/>
              <a:t>Lower: </a:t>
            </a:r>
            <a:r>
              <a:rPr lang="en-US" dirty="0" err="1" smtClean="0"/>
              <a:t>tibial</a:t>
            </a:r>
            <a:r>
              <a:rPr lang="en-US" dirty="0" smtClean="0"/>
              <a:t> plateau</a:t>
            </a:r>
          </a:p>
          <a:p>
            <a:pPr lvl="1"/>
            <a:r>
              <a:rPr lang="en-US" dirty="0" smtClean="0"/>
              <a:t>Linear regression</a:t>
            </a:r>
          </a:p>
          <a:p>
            <a:r>
              <a:rPr lang="en-US" dirty="0" smtClean="0"/>
              <a:t>Inner: intersection of regression line and tibia</a:t>
            </a:r>
          </a:p>
          <a:p>
            <a:r>
              <a:rPr lang="en-US" dirty="0" smtClean="0"/>
              <a:t>Outer: lateral joint border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47800"/>
            <a:ext cx="24669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Space Characterization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505200" y="1524000"/>
            <a:ext cx="5181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Joint space width (JSW)</a:t>
            </a:r>
          </a:p>
          <a:p>
            <a:pPr lvl="1"/>
            <a:r>
              <a:rPr lang="en-US" dirty="0" smtClean="0"/>
              <a:t>Vertical distance in pixels</a:t>
            </a:r>
          </a:p>
          <a:p>
            <a:pPr lvl="1"/>
            <a:r>
              <a:rPr lang="en-US" dirty="0" smtClean="0"/>
              <a:t>Minimum JSW</a:t>
            </a:r>
          </a:p>
          <a:p>
            <a:pPr lvl="2"/>
            <a:r>
              <a:rPr lang="en-US" dirty="0" smtClean="0"/>
              <a:t>Left: </a:t>
            </a:r>
            <a:r>
              <a:rPr lang="en-US" dirty="0" err="1" smtClean="0"/>
              <a:t>mJSW</a:t>
            </a:r>
            <a:r>
              <a:rPr lang="en-US" dirty="0" smtClean="0"/>
              <a:t> = 7</a:t>
            </a:r>
          </a:p>
          <a:p>
            <a:pPr lvl="2"/>
            <a:r>
              <a:rPr lang="en-US" dirty="0" smtClean="0"/>
              <a:t>Right: </a:t>
            </a:r>
            <a:r>
              <a:rPr lang="en-US" dirty="0" err="1" smtClean="0"/>
              <a:t>mJSW</a:t>
            </a:r>
            <a:r>
              <a:rPr lang="en-US" dirty="0" smtClean="0"/>
              <a:t> = 7</a:t>
            </a:r>
          </a:p>
          <a:p>
            <a:r>
              <a:rPr lang="en-US" dirty="0" smtClean="0"/>
              <a:t>Joint space area (JSA) </a:t>
            </a:r>
          </a:p>
          <a:p>
            <a:pPr lvl="1"/>
            <a:r>
              <a:rPr lang="en-US" dirty="0" smtClean="0"/>
              <a:t>Number of pixels</a:t>
            </a:r>
          </a:p>
          <a:p>
            <a:pPr lvl="1"/>
            <a:r>
              <a:rPr lang="en-US" dirty="0" smtClean="0"/>
              <a:t>Sum of all JSW</a:t>
            </a:r>
          </a:p>
          <a:p>
            <a:pPr lvl="2"/>
            <a:r>
              <a:rPr lang="en-US" dirty="0" smtClean="0"/>
              <a:t>Left: JSA = 682</a:t>
            </a:r>
          </a:p>
          <a:p>
            <a:pPr lvl="2"/>
            <a:r>
              <a:rPr lang="en-US" dirty="0" smtClean="0"/>
              <a:t>Right: JSA = 1076</a:t>
            </a:r>
          </a:p>
          <a:p>
            <a:r>
              <a:rPr lang="en-US" dirty="0" smtClean="0"/>
              <a:t>Can normalize pixel values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2181225"/>
            <a:ext cx="2995613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Space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</a:p>
          <a:p>
            <a:pPr lvl="1"/>
            <a:r>
              <a:rPr lang="en-US" dirty="0" smtClean="0"/>
              <a:t>Upper, lower, inner, and outer bounds identified</a:t>
            </a:r>
          </a:p>
          <a:p>
            <a:pPr lvl="1"/>
            <a:r>
              <a:rPr lang="en-US" dirty="0" smtClean="0"/>
              <a:t>More shading on lateral sides of joint</a:t>
            </a:r>
          </a:p>
          <a:p>
            <a:pPr lvl="1"/>
            <a:r>
              <a:rPr lang="en-US" dirty="0" smtClean="0"/>
              <a:t>Adjusting threshold for vertical neighbor difference</a:t>
            </a:r>
          </a:p>
          <a:p>
            <a:pPr lvl="1"/>
            <a:r>
              <a:rPr lang="en-US" dirty="0" smtClean="0"/>
              <a:t>Summing algorithm for Joint Space characterization</a:t>
            </a:r>
          </a:p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Slanted alignment of images</a:t>
            </a:r>
          </a:p>
          <a:p>
            <a:pPr lvl="1"/>
            <a:r>
              <a:rPr lang="en-US" dirty="0" smtClean="0"/>
              <a:t>Background noise unfiltered</a:t>
            </a:r>
          </a:p>
          <a:p>
            <a:pPr lvl="1"/>
            <a:r>
              <a:rPr lang="en-US" dirty="0" smtClean="0"/>
              <a:t>Dimensions vary</a:t>
            </a:r>
          </a:p>
          <a:p>
            <a:pPr lvl="1"/>
            <a:r>
              <a:rPr lang="en-US" dirty="0" smtClean="0"/>
              <a:t>Manual zooming-in is labor intensive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24325"/>
            <a:ext cx="164592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1645920" cy="242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Space Results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2895600" y="1600200"/>
            <a:ext cx="19050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/>
              <a:t>Left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240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11</a:t>
            </a:r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Right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1377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11</a:t>
            </a:r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8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Left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371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5</a:t>
            </a:r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Right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808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5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371600"/>
            <a:ext cx="164592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124325"/>
            <a:ext cx="164592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3"/>
          <p:cNvSpPr>
            <a:spLocks noGrp="1"/>
          </p:cNvSpPr>
          <p:nvPr>
            <p:ph sz="half" idx="2"/>
          </p:nvPr>
        </p:nvSpPr>
        <p:spPr>
          <a:xfrm>
            <a:off x="7391400" y="1600200"/>
            <a:ext cx="1905000" cy="4343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dirty="0" smtClean="0"/>
              <a:t>Left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23041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62</a:t>
            </a:r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Right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4869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60</a:t>
            </a:r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8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Left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10749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13</a:t>
            </a:r>
          </a:p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Right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JSA = 6746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err="1" smtClean="0"/>
              <a:t>mJSW</a:t>
            </a:r>
            <a:r>
              <a:rPr lang="en-US" sz="1600" dirty="0" smtClean="0"/>
              <a:t> = 26</a:t>
            </a:r>
          </a:p>
          <a:p>
            <a:pPr>
              <a:spcBef>
                <a:spcPts val="0"/>
              </a:spcBef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15308" r="23357" b="11704"/>
          <a:stretch/>
        </p:blipFill>
        <p:spPr bwMode="auto">
          <a:xfrm>
            <a:off x="1981200" y="1517741"/>
            <a:ext cx="1020145" cy="213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t="19234" r="28531" b="13268"/>
          <a:stretch/>
        </p:blipFill>
        <p:spPr bwMode="auto">
          <a:xfrm>
            <a:off x="2057400" y="4267199"/>
            <a:ext cx="892609" cy="21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9744" r="20323" b="6129"/>
          <a:stretch/>
        </p:blipFill>
        <p:spPr bwMode="auto">
          <a:xfrm>
            <a:off x="6510024" y="1547381"/>
            <a:ext cx="1033776" cy="20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6" t="9734" r="17995" b="6152"/>
          <a:stretch/>
        </p:blipFill>
        <p:spPr bwMode="auto">
          <a:xfrm>
            <a:off x="6525988" y="4304184"/>
            <a:ext cx="941612" cy="21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14800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image: FTA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505200" y="1905000"/>
            <a:ext cx="5181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Top, results in pixels</a:t>
            </a:r>
          </a:p>
          <a:p>
            <a:pPr lvl="1"/>
            <a:r>
              <a:rPr lang="en-US" dirty="0" smtClean="0"/>
              <a:t>Left </a:t>
            </a:r>
          </a:p>
          <a:p>
            <a:pPr lvl="2"/>
            <a:r>
              <a:rPr lang="en-US" dirty="0" smtClean="0"/>
              <a:t>JSA = 462</a:t>
            </a:r>
          </a:p>
          <a:p>
            <a:pPr lvl="2"/>
            <a:r>
              <a:rPr lang="en-US" dirty="0" smtClean="0"/>
              <a:t>min JSW = 6</a:t>
            </a:r>
          </a:p>
          <a:p>
            <a:pPr lvl="1"/>
            <a:r>
              <a:rPr lang="en-US" dirty="0" smtClean="0"/>
              <a:t>Right </a:t>
            </a:r>
          </a:p>
          <a:p>
            <a:pPr lvl="2"/>
            <a:r>
              <a:rPr lang="en-US" dirty="0" smtClean="0"/>
              <a:t>JSA = 154</a:t>
            </a:r>
          </a:p>
          <a:p>
            <a:pPr lvl="2"/>
            <a:r>
              <a:rPr lang="en-US" dirty="0" smtClean="0"/>
              <a:t>min JSW = 7</a:t>
            </a:r>
          </a:p>
          <a:p>
            <a:r>
              <a:rPr lang="en-US" dirty="0" smtClean="0"/>
              <a:t>Bottom, result in degrees</a:t>
            </a:r>
          </a:p>
          <a:p>
            <a:pPr lvl="1"/>
            <a:r>
              <a:rPr lang="en-US" dirty="0" smtClean="0"/>
              <a:t>FTA (</a:t>
            </a:r>
            <a:r>
              <a:rPr lang="en-US" dirty="0" err="1" smtClean="0"/>
              <a:t>femorotibial</a:t>
            </a:r>
            <a:r>
              <a:rPr lang="en-US" dirty="0" smtClean="0"/>
              <a:t> angle)</a:t>
            </a:r>
          </a:p>
          <a:p>
            <a:pPr lvl="1">
              <a:buNone/>
            </a:pPr>
            <a:r>
              <a:rPr lang="en-US" dirty="0" smtClean="0"/>
              <a:t>	= 173.7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" y="1866900"/>
            <a:ext cx="219456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0" t="20918" r="38929" b="30069"/>
          <a:stretch/>
        </p:blipFill>
        <p:spPr bwMode="auto">
          <a:xfrm>
            <a:off x="2438400" y="1905000"/>
            <a:ext cx="1091477" cy="186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Process: Midline Regression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648200" cy="152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Horizontal difference filter</a:t>
            </a:r>
          </a:p>
          <a:p>
            <a:pPr lvl="1"/>
            <a:r>
              <a:rPr lang="en-US" dirty="0" smtClean="0"/>
              <a:t>User control</a:t>
            </a:r>
          </a:p>
          <a:p>
            <a:pPr lvl="1"/>
            <a:r>
              <a:rPr lang="en-US" dirty="0" smtClean="0"/>
              <a:t>Intensity threshold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71800"/>
            <a:ext cx="27432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Medial regression lines</a:t>
            </a:r>
          </a:p>
          <a:p>
            <a:pPr lvl="1"/>
            <a:r>
              <a:rPr lang="en-US" sz="2200" dirty="0" smtClean="0"/>
              <a:t>Femur – blue </a:t>
            </a:r>
          </a:p>
          <a:p>
            <a:pPr lvl="1"/>
            <a:r>
              <a:rPr lang="en-US" sz="2200" dirty="0" smtClean="0"/>
              <a:t>Tibia – green 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49" y="2983230"/>
            <a:ext cx="2696051" cy="35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Femorotibial Angle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657600" y="15240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Regression lines</a:t>
            </a:r>
          </a:p>
          <a:p>
            <a:pPr lvl="1"/>
            <a:r>
              <a:rPr lang="en-US" dirty="0" smtClean="0"/>
              <a:t>Slope m</a:t>
            </a:r>
          </a:p>
          <a:p>
            <a:pPr lvl="2"/>
            <a:r>
              <a:rPr lang="en-US" dirty="0" smtClean="0"/>
              <a:t>m1 – Femur , blue</a:t>
            </a:r>
          </a:p>
          <a:p>
            <a:pPr lvl="2"/>
            <a:r>
              <a:rPr lang="en-US" dirty="0" smtClean="0"/>
              <a:t>m2 – Tibia, green </a:t>
            </a:r>
          </a:p>
          <a:p>
            <a:pPr lvl="1"/>
            <a:r>
              <a:rPr lang="en-US" dirty="0" smtClean="0"/>
              <a:t>tan(FTA) =   </a:t>
            </a:r>
            <a:r>
              <a:rPr lang="en-US" u="sng" dirty="0" smtClean="0"/>
              <a:t>(m1 – m2)</a:t>
            </a:r>
          </a:p>
          <a:p>
            <a:pPr lvl="1">
              <a:buNone/>
            </a:pPr>
            <a:r>
              <a:rPr lang="en-US" dirty="0" smtClean="0"/>
              <a:t>			        (1 + m1*m2)</a:t>
            </a:r>
          </a:p>
          <a:p>
            <a:pPr lvl="1"/>
            <a:r>
              <a:rPr lang="en-US" dirty="0" smtClean="0"/>
              <a:t>FTA = 169.4 degrees</a:t>
            </a:r>
          </a:p>
          <a:p>
            <a:endParaRPr lang="en-US" dirty="0" smtClean="0"/>
          </a:p>
          <a:p>
            <a:r>
              <a:rPr lang="en-US" dirty="0" smtClean="0"/>
              <a:t>Same limitations as JSA</a:t>
            </a:r>
          </a:p>
          <a:p>
            <a:pPr lvl="1"/>
            <a:r>
              <a:rPr lang="en-US" dirty="0" smtClean="0"/>
              <a:t>Intensity distribution</a:t>
            </a:r>
          </a:p>
          <a:p>
            <a:pPr lvl="1"/>
            <a:r>
              <a:rPr lang="en-US" dirty="0" smtClean="0"/>
              <a:t>Highly variable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2743200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" y="1371599"/>
            <a:ext cx="230314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71030"/>
            <a:ext cx="230314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24325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381125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Femorotibial Angle Results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half" idx="2"/>
          </p:nvPr>
        </p:nvSpPr>
        <p:spPr>
          <a:xfrm>
            <a:off x="6705600" y="2057400"/>
            <a:ext cx="1905000" cy="388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FTA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= 172.8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FTA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= 176.4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" y="1371600"/>
            <a:ext cx="231362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Femorotibial Angle Results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half" idx="2"/>
          </p:nvPr>
        </p:nvSpPr>
        <p:spPr>
          <a:xfrm>
            <a:off x="6705600" y="2057400"/>
            <a:ext cx="1905000" cy="3886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FTA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= 169.6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FTA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= 155.8</a:t>
            </a:r>
          </a:p>
        </p:txBody>
      </p:sp>
      <p:pic>
        <p:nvPicPr>
          <p:cNvPr id="17" name="Pictur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371600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124325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" y="4038600"/>
            <a:ext cx="2313623" cy="252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Osteoarthritis increasing in aging population</a:t>
            </a:r>
          </a:p>
          <a:p>
            <a:r>
              <a:rPr lang="en-US" dirty="0" smtClean="0"/>
              <a:t>Imaging techniques:</a:t>
            </a:r>
          </a:p>
          <a:p>
            <a:pPr lvl="1"/>
            <a:r>
              <a:rPr lang="en-US" dirty="0" smtClean="0"/>
              <a:t>Radiography (X-ray) – golden standard, qualitative</a:t>
            </a:r>
          </a:p>
          <a:p>
            <a:pPr lvl="1"/>
            <a:r>
              <a:rPr lang="en-US" dirty="0" smtClean="0"/>
              <a:t>MRI  - quantitative, gaining popularity</a:t>
            </a:r>
          </a:p>
          <a:p>
            <a:pPr lvl="1"/>
            <a:r>
              <a:rPr lang="en-US" dirty="0" smtClean="0"/>
              <a:t>Spectroscopy </a:t>
            </a:r>
          </a:p>
          <a:p>
            <a:pPr lvl="1"/>
            <a:r>
              <a:rPr lang="en-US" dirty="0" smtClean="0"/>
              <a:t>Ultrasound</a:t>
            </a:r>
          </a:p>
          <a:p>
            <a:r>
              <a:rPr lang="en-US" dirty="0" smtClean="0"/>
              <a:t>Difficult to quantify progress</a:t>
            </a:r>
          </a:p>
          <a:p>
            <a:pPr lvl="1"/>
            <a:r>
              <a:rPr lang="en-US" dirty="0" smtClean="0"/>
              <a:t>Joint space width – thickness of articular cartilage </a:t>
            </a:r>
          </a:p>
          <a:p>
            <a:pPr lvl="1"/>
            <a:r>
              <a:rPr lang="en-US" dirty="0" smtClean="0"/>
              <a:t>Osteophyte formation – bony protrusion</a:t>
            </a:r>
          </a:p>
          <a:p>
            <a:pPr lvl="1"/>
            <a:r>
              <a:rPr lang="en-US" dirty="0" err="1" smtClean="0"/>
              <a:t>Kellegren</a:t>
            </a:r>
            <a:r>
              <a:rPr lang="en-US" dirty="0" smtClean="0"/>
              <a:t>-Lawrence scale for severity of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analyses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Example of normal knee</a:t>
            </a:r>
          </a:p>
          <a:p>
            <a:r>
              <a:rPr lang="en-US" dirty="0" smtClean="0"/>
              <a:t>Joint </a:t>
            </a:r>
            <a:r>
              <a:rPr lang="en-US" dirty="0" smtClean="0"/>
              <a:t>space evaluation</a:t>
            </a:r>
          </a:p>
          <a:p>
            <a:pPr lvl="1"/>
            <a:r>
              <a:rPr lang="en-US" dirty="0" smtClean="0"/>
              <a:t>Left </a:t>
            </a:r>
          </a:p>
          <a:p>
            <a:pPr lvl="2"/>
            <a:r>
              <a:rPr lang="en-US" dirty="0" smtClean="0"/>
              <a:t>JSA (joint space area) = </a:t>
            </a:r>
            <a:r>
              <a:rPr lang="en-US" dirty="0" smtClean="0"/>
              <a:t>371</a:t>
            </a:r>
            <a:endParaRPr lang="en-US" dirty="0" smtClean="0"/>
          </a:p>
          <a:p>
            <a:pPr lvl="2"/>
            <a:r>
              <a:rPr lang="en-US" dirty="0" smtClean="0"/>
              <a:t>min JSW (joint space width) = </a:t>
            </a:r>
            <a:r>
              <a:rPr lang="en-US" dirty="0" smtClean="0"/>
              <a:t>5</a:t>
            </a:r>
            <a:endParaRPr lang="en-US" dirty="0" smtClean="0"/>
          </a:p>
          <a:p>
            <a:pPr lvl="1"/>
            <a:r>
              <a:rPr lang="en-US" dirty="0" smtClean="0"/>
              <a:t>Right </a:t>
            </a:r>
          </a:p>
          <a:p>
            <a:pPr lvl="2"/>
            <a:r>
              <a:rPr lang="en-US" dirty="0" smtClean="0"/>
              <a:t>JSA = </a:t>
            </a:r>
            <a:r>
              <a:rPr lang="en-US" dirty="0" smtClean="0"/>
              <a:t>808</a:t>
            </a:r>
            <a:endParaRPr lang="en-US" dirty="0" smtClean="0"/>
          </a:p>
          <a:p>
            <a:pPr lvl="2"/>
            <a:r>
              <a:rPr lang="en-US" dirty="0" smtClean="0"/>
              <a:t>min JSW = </a:t>
            </a:r>
            <a:r>
              <a:rPr lang="en-US" dirty="0" smtClean="0"/>
              <a:t>5</a:t>
            </a:r>
            <a:endParaRPr lang="en-US" dirty="0" smtClean="0"/>
          </a:p>
          <a:p>
            <a:r>
              <a:rPr lang="en-US" dirty="0" smtClean="0"/>
              <a:t>Femorotibial angle</a:t>
            </a:r>
          </a:p>
          <a:p>
            <a:pPr lvl="1"/>
            <a:r>
              <a:rPr lang="en-US" dirty="0" smtClean="0"/>
              <a:t>FTA = </a:t>
            </a:r>
            <a:r>
              <a:rPr lang="en-US" dirty="0" smtClean="0"/>
              <a:t>171.2 degrees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t="12520" r="37738" b="14495"/>
          <a:stretch/>
        </p:blipFill>
        <p:spPr bwMode="auto">
          <a:xfrm>
            <a:off x="1117579" y="1524000"/>
            <a:ext cx="2082821" cy="48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 analyses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Osteoarthritic </a:t>
            </a:r>
            <a:r>
              <a:rPr lang="en-US" dirty="0"/>
              <a:t>knee</a:t>
            </a:r>
          </a:p>
          <a:p>
            <a:pPr lvl="1"/>
            <a:r>
              <a:rPr lang="en-US" dirty="0"/>
              <a:t>Right joint space undetectable</a:t>
            </a:r>
          </a:p>
          <a:p>
            <a:r>
              <a:rPr lang="en-US" dirty="0" smtClean="0"/>
              <a:t>Joint </a:t>
            </a:r>
            <a:r>
              <a:rPr lang="en-US" dirty="0" smtClean="0"/>
              <a:t>space evaluation</a:t>
            </a:r>
          </a:p>
          <a:p>
            <a:pPr lvl="1"/>
            <a:r>
              <a:rPr lang="en-US" dirty="0" smtClean="0"/>
              <a:t>Left </a:t>
            </a:r>
          </a:p>
          <a:p>
            <a:pPr lvl="2"/>
            <a:r>
              <a:rPr lang="en-US" dirty="0" smtClean="0"/>
              <a:t>JSA (joint space area) = 884</a:t>
            </a:r>
          </a:p>
          <a:p>
            <a:pPr lvl="2"/>
            <a:r>
              <a:rPr lang="en-US" dirty="0" smtClean="0"/>
              <a:t>min JSW (joint space width) = 7</a:t>
            </a:r>
          </a:p>
          <a:p>
            <a:pPr lvl="1"/>
            <a:r>
              <a:rPr lang="en-US" dirty="0" smtClean="0"/>
              <a:t>Right </a:t>
            </a:r>
          </a:p>
          <a:p>
            <a:pPr lvl="2"/>
            <a:r>
              <a:rPr lang="en-US" dirty="0" smtClean="0"/>
              <a:t>JSA = 19</a:t>
            </a:r>
          </a:p>
          <a:p>
            <a:pPr lvl="2"/>
            <a:r>
              <a:rPr lang="en-US" dirty="0" smtClean="0"/>
              <a:t>min JSW = 7</a:t>
            </a:r>
          </a:p>
          <a:p>
            <a:r>
              <a:rPr lang="en-US" dirty="0" smtClean="0"/>
              <a:t>Femorotibial angle</a:t>
            </a:r>
          </a:p>
          <a:p>
            <a:pPr lvl="1"/>
            <a:r>
              <a:rPr lang="en-US" dirty="0" smtClean="0"/>
              <a:t>FTA = 169.4 </a:t>
            </a:r>
            <a:r>
              <a:rPr lang="en-US" dirty="0" smtClean="0"/>
              <a:t>degrees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1" t="11943" r="34881" b="13928"/>
          <a:stretch/>
        </p:blipFill>
        <p:spPr bwMode="auto">
          <a:xfrm>
            <a:off x="762000" y="1447800"/>
            <a:ext cx="2580632" cy="493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Numerical comparison of 2D x-rays</a:t>
            </a:r>
          </a:p>
          <a:p>
            <a:pPr lvl="1"/>
            <a:r>
              <a:rPr lang="en-US" dirty="0" smtClean="0"/>
              <a:t>Osteoarthritic </a:t>
            </a:r>
            <a:r>
              <a:rPr lang="en-US" dirty="0" err="1" smtClean="0"/>
              <a:t>mJSW</a:t>
            </a:r>
            <a:r>
              <a:rPr lang="en-US" dirty="0" smtClean="0"/>
              <a:t> and JSA pixel values</a:t>
            </a:r>
          </a:p>
          <a:p>
            <a:pPr lvl="1"/>
            <a:r>
              <a:rPr lang="en-US" dirty="0" smtClean="0"/>
              <a:t>FTA – angle of joint bones possible sign of osteoarthritis</a:t>
            </a:r>
          </a:p>
          <a:p>
            <a:r>
              <a:rPr lang="en-US" dirty="0" smtClean="0"/>
              <a:t>Future improvements</a:t>
            </a:r>
          </a:p>
          <a:p>
            <a:pPr lvl="1"/>
            <a:r>
              <a:rPr lang="en-US" dirty="0" smtClean="0"/>
              <a:t>Osteophyte area, as done in KOACAD</a:t>
            </a:r>
          </a:p>
          <a:p>
            <a:pPr lvl="1"/>
            <a:r>
              <a:rPr lang="en-US" dirty="0" smtClean="0"/>
              <a:t>Image quality</a:t>
            </a:r>
          </a:p>
          <a:p>
            <a:pPr lvl="2"/>
            <a:r>
              <a:rPr lang="en-US" dirty="0" smtClean="0"/>
              <a:t>Intensity distribution</a:t>
            </a:r>
          </a:p>
          <a:p>
            <a:pPr lvl="2"/>
            <a:r>
              <a:rPr lang="en-US" dirty="0" smtClean="0"/>
              <a:t>Background signals</a:t>
            </a:r>
          </a:p>
          <a:p>
            <a:pPr lvl="1"/>
            <a:r>
              <a:rPr lang="en-US" dirty="0" smtClean="0"/>
              <a:t>Automation</a:t>
            </a:r>
          </a:p>
          <a:p>
            <a:pPr lvl="2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Threshold detection</a:t>
            </a:r>
          </a:p>
          <a:p>
            <a:pPr lvl="2"/>
            <a:r>
              <a:rPr lang="en-US" dirty="0" smtClean="0"/>
              <a:t>Atlas mapping</a:t>
            </a:r>
          </a:p>
          <a:p>
            <a:pPr lvl="1"/>
            <a:r>
              <a:rPr lang="en-US" dirty="0" smtClean="0"/>
              <a:t>Compare with 3D imaging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Primary source:</a:t>
            </a:r>
          </a:p>
          <a:p>
            <a:r>
              <a:rPr lang="en-US" b="1" dirty="0" smtClean="0"/>
              <a:t>Oka H, </a:t>
            </a:r>
            <a:r>
              <a:rPr lang="en-US" b="1" dirty="0" err="1" smtClean="0"/>
              <a:t>Muraki</a:t>
            </a:r>
            <a:r>
              <a:rPr lang="en-US" b="1" dirty="0" smtClean="0"/>
              <a:t> S, </a:t>
            </a:r>
            <a:r>
              <a:rPr lang="en-US" b="1" dirty="0" err="1" smtClean="0"/>
              <a:t>Akune</a:t>
            </a:r>
            <a:r>
              <a:rPr lang="en-US" b="1" dirty="0" smtClean="0"/>
              <a:t> T, Mabuchi A, Suzuki T, Yoshida H, Yamamoto S, Nakamura K, Yoshimura N, Kawaguchi H. Fully automatic quantification of knee osteoarthritis severity on plain radiographs. Osteoarthritis Cartilage. 2008 Nov;16(11):1300-6. </a:t>
            </a:r>
            <a:r>
              <a:rPr lang="en-US" b="1" dirty="0" err="1" smtClean="0"/>
              <a:t>Epub</a:t>
            </a:r>
            <a:r>
              <a:rPr lang="en-US" b="1" dirty="0" smtClean="0"/>
              <a:t> 2008 Apr 18.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Additional sources:</a:t>
            </a:r>
          </a:p>
          <a:p>
            <a:r>
              <a:rPr lang="en-US" dirty="0" smtClean="0"/>
              <a:t>Oka H, </a:t>
            </a:r>
            <a:r>
              <a:rPr lang="en-US" dirty="0" err="1" smtClean="0"/>
              <a:t>Muraki</a:t>
            </a:r>
            <a:r>
              <a:rPr lang="en-US" dirty="0" smtClean="0"/>
              <a:t> S, </a:t>
            </a:r>
            <a:r>
              <a:rPr lang="en-US" dirty="0" err="1" smtClean="0"/>
              <a:t>Akune</a:t>
            </a:r>
            <a:r>
              <a:rPr lang="en-US" dirty="0" smtClean="0"/>
              <a:t> T, Nakamura K, Kawaguchi H, Yoshimura N. Normal and threshold values of radiographic parameters for knee osteoarthritis using a computer-assisted measuring system (KOACAD): the ROAD study. J </a:t>
            </a:r>
            <a:r>
              <a:rPr lang="en-US" dirty="0" err="1" smtClean="0"/>
              <a:t>Orthop</a:t>
            </a:r>
            <a:r>
              <a:rPr lang="en-US" dirty="0" smtClean="0"/>
              <a:t> Sci. 2010 Nov;15(6):781-9. </a:t>
            </a:r>
            <a:r>
              <a:rPr lang="en-US" dirty="0" err="1" smtClean="0"/>
              <a:t>Epub</a:t>
            </a:r>
            <a:r>
              <a:rPr lang="en-US" dirty="0" smtClean="0"/>
              <a:t> 2010 Nov 30.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Cooke TD. Re: "Fully automatic quantification of knee osteoarthritis severity on plain radiographs". Authors: H. OKA et al. Osteoarthritis and Cartilage (2008) 16, 1300-1306. Osteoarthritis Cartilage. 2009 Sep;17(9):1252-3; author reply 1254. </a:t>
            </a:r>
            <a:r>
              <a:rPr lang="en-US" dirty="0" err="1" smtClean="0"/>
              <a:t>Epub</a:t>
            </a:r>
            <a:r>
              <a:rPr lang="en-US" dirty="0" smtClean="0"/>
              <a:t> 2009 Mar 28.</a:t>
            </a:r>
          </a:p>
          <a:p>
            <a:endParaRPr lang="en-US" dirty="0" smtClean="0"/>
          </a:p>
          <a:p>
            <a:r>
              <a:rPr lang="en-US" dirty="0" smtClean="0"/>
              <a:t>Johansson A, </a:t>
            </a:r>
            <a:r>
              <a:rPr lang="en-US" dirty="0" err="1" smtClean="0"/>
              <a:t>Sundqvist</a:t>
            </a:r>
            <a:r>
              <a:rPr lang="en-US" dirty="0" smtClean="0"/>
              <a:t> T, </a:t>
            </a:r>
            <a:r>
              <a:rPr lang="en-US" dirty="0" err="1" smtClean="0"/>
              <a:t>Kuiper</a:t>
            </a:r>
            <a:r>
              <a:rPr lang="en-US" dirty="0" smtClean="0"/>
              <a:t> JH, </a:t>
            </a:r>
            <a:r>
              <a:rPr lang="en-US" dirty="0" err="1" smtClean="0"/>
              <a:t>Öberg</a:t>
            </a:r>
            <a:r>
              <a:rPr lang="en-US" dirty="0" smtClean="0"/>
              <a:t> PÅ. A spectroscopic approach to imaging and quantification of cartilage lesions in human knee joints. Phys Med Biol. 2011 Mar 21;56(6):1865-78. </a:t>
            </a:r>
            <a:r>
              <a:rPr lang="en-US" dirty="0" err="1" smtClean="0"/>
              <a:t>Epub</a:t>
            </a:r>
            <a:r>
              <a:rPr lang="en-US" dirty="0" smtClean="0"/>
              <a:t> 2011 Mar 1.</a:t>
            </a:r>
          </a:p>
          <a:p>
            <a:endParaRPr lang="en-US" dirty="0" smtClean="0"/>
          </a:p>
          <a:p>
            <a:r>
              <a:rPr lang="en-US" dirty="0" err="1" smtClean="0"/>
              <a:t>Dodin</a:t>
            </a:r>
            <a:r>
              <a:rPr lang="en-US" dirty="0" smtClean="0"/>
              <a:t> P, Pelletier JP, Martel-Pelletier J, Abram F. Automatic Human Knee Cartilage Segmentation from 3D Magnetic Resonance Images. IEEE Trans Biomed Eng. 2010 Jul 15.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</a:p>
          <a:p>
            <a:endParaRPr lang="en-US" dirty="0" smtClean="0"/>
          </a:p>
          <a:p>
            <a:r>
              <a:rPr lang="en-US" dirty="0" smtClean="0"/>
              <a:t>Bowers ME, Trinh N, Tung GA, Crisco JJ, Kimia BB, Fleming BC. Quantitative MR imaging using "</a:t>
            </a:r>
            <a:r>
              <a:rPr lang="en-US" dirty="0" err="1" smtClean="0"/>
              <a:t>LiveWire</a:t>
            </a:r>
            <a:r>
              <a:rPr lang="en-US" dirty="0" smtClean="0"/>
              <a:t>" to measure </a:t>
            </a:r>
            <a:r>
              <a:rPr lang="en-US" dirty="0" err="1" smtClean="0"/>
              <a:t>tibiofemoral</a:t>
            </a:r>
            <a:r>
              <a:rPr lang="en-US" dirty="0" smtClean="0"/>
              <a:t> articular cartilage thickness. Osteoarthritis Cartilage. 2008 Oct;16(10):1167-73. </a:t>
            </a:r>
            <a:r>
              <a:rPr lang="en-US" dirty="0" err="1" smtClean="0"/>
              <a:t>Epub</a:t>
            </a:r>
            <a:r>
              <a:rPr lang="en-US" dirty="0" smtClean="0"/>
              <a:t> 2008 Apr 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X-ray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t-BR" dirty="0" smtClean="0"/>
              <a:t>Primary image source:</a:t>
            </a:r>
          </a:p>
          <a:p>
            <a:r>
              <a:rPr lang="pt-BR" dirty="0" smtClean="0"/>
              <a:t>Dr. Braden Fleming, Coro Research Center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Additional osteoarthritic knee x-rays:</a:t>
            </a:r>
          </a:p>
          <a:p>
            <a:r>
              <a:rPr lang="pt-BR" dirty="0" smtClean="0">
                <a:hlinkClick r:id="rId2"/>
              </a:rPr>
              <a:t>http://www.mayoclinic.com/images/image_popup/mcdc7_kneearthritis.jpg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http://4.bp.blogspot.com/_uC-1Is5ZK44/S-wAlZJ0X9I/AAAAAAAAAQY/w7KHexuDZqA/s1600/Knee%2520X-Ray.jpg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http://3.bp.blogspot.com/_vT13IccOEqM/TL87gkX7JGI/AAAAAAAAASo/8HLvpat1nvo/s1600/89.jpg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http://www.ispub.com/ispub/ijos/volume_5_number_1_27/patella_refashioning_during_tkr_in_patient_with_previous_bilateral_patellectomy_using_bone_cuts/tkr-fig1.jpg</a:t>
            </a:r>
            <a:endParaRPr lang="pt-BR" dirty="0" smtClean="0"/>
          </a:p>
          <a:p>
            <a:r>
              <a:rPr lang="pt-BR" dirty="0" smtClean="0">
                <a:hlinkClick r:id="rId5"/>
              </a:rPr>
              <a:t>http://www.ispub.com/ispub/ijos/volume_5_number_1_27/patella_refashioning_during_tkr_in_patient_with_previous_bilateral_patellectomy_using_bone_cuts/tkr-fig1.jpg</a:t>
            </a:r>
            <a:endParaRPr lang="pt-BR" dirty="0" smtClean="0"/>
          </a:p>
          <a:p>
            <a:r>
              <a:rPr lang="pt-BR" dirty="0" smtClean="0">
                <a:hlinkClick r:id="rId6"/>
              </a:rPr>
              <a:t>http://www.hipandkneespecialist.com/knee_arth1B%20Nourbash.gif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http://www.sciencephoto.com/images/showFullWatermarked.html/C0075866-X-Rays_of_Normal_and_Degenerative_Knees-SPL.jpg?id=670075866</a:t>
            </a:r>
            <a:endParaRPr lang="pt-BR" dirty="0" smtClean="0"/>
          </a:p>
          <a:p>
            <a:r>
              <a:rPr lang="pt-BR" dirty="0" smtClean="0">
                <a:hlinkClick r:id="rId8"/>
              </a:rPr>
              <a:t>http://www.hwbf.org/hwb/conf/mill1/981030.jpg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Additional normal knee x-rays:</a:t>
            </a:r>
          </a:p>
          <a:p>
            <a:r>
              <a:rPr lang="pt-BR" dirty="0" smtClean="0">
                <a:hlinkClick r:id="rId9"/>
              </a:rPr>
              <a:t>http://img.photobucket.com/albums/v110/shanbhag/AchesandJoints/ANJ3-KneeXray-s.jpg</a:t>
            </a:r>
            <a:endParaRPr lang="pt-BR" dirty="0" smtClean="0"/>
          </a:p>
          <a:p>
            <a:r>
              <a:rPr lang="pt-BR" dirty="0" smtClean="0">
                <a:hlinkClick r:id="rId10"/>
              </a:rPr>
              <a:t>http://fiftyone43four.files.wordpress.com/2010/06/knee_xray_normal.jpg</a:t>
            </a:r>
            <a:endParaRPr lang="pt-BR" dirty="0" smtClean="0"/>
          </a:p>
          <a:p>
            <a:r>
              <a:rPr lang="pt-BR" dirty="0" smtClean="0">
                <a:hlinkClick r:id="rId11"/>
              </a:rPr>
              <a:t>http://imagecache6.allposters.com/LRG/30/3041/GZPBF00Z.jpg</a:t>
            </a:r>
            <a:endParaRPr lang="pt-BR" dirty="0" smtClean="0"/>
          </a:p>
          <a:p>
            <a:r>
              <a:rPr lang="pt-BR" dirty="0" smtClean="0">
                <a:hlinkClick r:id="rId7"/>
              </a:rPr>
              <a:t>http://www.sciencephoto.com/images/showFullWatermarked.html/C0075866-X-Rays_of_Normal_and_Degenerative_Knees-SPL.jpg?id=670075866</a:t>
            </a:r>
            <a:endParaRPr lang="pt-BR" dirty="0" smtClean="0"/>
          </a:p>
          <a:p>
            <a:r>
              <a:rPr lang="pt-BR" dirty="0" smtClean="0">
                <a:hlinkClick r:id="rId12"/>
              </a:rPr>
              <a:t>http://www.health.com/health/static/hw/media/medical/hw/h9991217.jpg</a:t>
            </a:r>
            <a:endParaRPr lang="pt-BR" dirty="0" smtClean="0"/>
          </a:p>
          <a:p>
            <a:r>
              <a:rPr lang="pt-BR" dirty="0" smtClean="0">
                <a:hlinkClick r:id="rId13"/>
              </a:rPr>
              <a:t>http://4.bp.blogspot.com/_aG90Nx5mMjw/TSI5OmNwlVI/AAAAAAAAB6s/ZHfANxI-m9A/s640/normal-knee-xray.jpg</a:t>
            </a:r>
            <a:endParaRPr lang="pt-BR" dirty="0" smtClean="0"/>
          </a:p>
          <a:p>
            <a:r>
              <a:rPr lang="pt-BR" dirty="0" smtClean="0">
                <a:hlinkClick r:id="rId8"/>
              </a:rPr>
              <a:t>http://www.hwbf.org/hwb/conf/mill1/981030.jpg</a:t>
            </a:r>
            <a:endParaRPr lang="pt-BR" dirty="0" smtClean="0"/>
          </a:p>
          <a:p>
            <a:r>
              <a:rPr lang="pt-BR" dirty="0" smtClean="0">
                <a:hlinkClick r:id="rId14"/>
              </a:rPr>
              <a:t>http://www.stryker.mudbugmedia.com/images/library/stryker_xrays/normal_knee_xray.jpg</a:t>
            </a: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automatic quantification of knee osteoarthritis severity on plain radiographs. Oka H, </a:t>
            </a:r>
            <a:r>
              <a:rPr lang="en-US" dirty="0" err="1" smtClean="0"/>
              <a:t>Muraki</a:t>
            </a:r>
            <a:r>
              <a:rPr lang="en-US" dirty="0" smtClean="0"/>
              <a:t> S, et al. Osteoarthritis Cartilage. 2008 Nov;16(11):1300-6. </a:t>
            </a:r>
          </a:p>
          <a:p>
            <a:r>
              <a:rPr lang="en-US" dirty="0" smtClean="0"/>
              <a:t>KOACAD – Knee osteoarthritis computer-aided diagnosis</a:t>
            </a:r>
          </a:p>
          <a:p>
            <a:r>
              <a:rPr lang="en-US" dirty="0" smtClean="0"/>
              <a:t>Thresholds normalized to </a:t>
            </a:r>
            <a:r>
              <a:rPr lang="en-US" dirty="0" err="1" smtClean="0"/>
              <a:t>Kellegren</a:t>
            </a:r>
            <a:r>
              <a:rPr lang="en-US" dirty="0" smtClean="0"/>
              <a:t>-Lawrence scale based on cohort of 2975 Japanese adults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KOACAD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A) Boundaries			C) Osteophyte area</a:t>
            </a:r>
          </a:p>
          <a:p>
            <a:pPr>
              <a:buNone/>
            </a:pPr>
            <a:r>
              <a:rPr lang="en-US" dirty="0" smtClean="0"/>
              <a:t>B) Joint space width, area	D) Femorotibial angle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71" t="26631" r="1964" b="4128"/>
          <a:stretch>
            <a:fillRect/>
          </a:stretch>
        </p:blipFill>
        <p:spPr bwMode="auto">
          <a:xfrm>
            <a:off x="228600" y="2669540"/>
            <a:ext cx="8610600" cy="373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A) Original image</a:t>
            </a:r>
          </a:p>
          <a:p>
            <a:pPr>
              <a:buNone/>
            </a:pPr>
            <a:r>
              <a:rPr lang="en-US" dirty="0" smtClean="0"/>
              <a:t>B) Filtered image</a:t>
            </a:r>
          </a:p>
          <a:p>
            <a:pPr>
              <a:buNone/>
            </a:pPr>
            <a:r>
              <a:rPr lang="en-US" dirty="0" smtClean="0"/>
              <a:t>C) Region of interest</a:t>
            </a:r>
          </a:p>
          <a:p>
            <a:pPr>
              <a:buNone/>
            </a:pPr>
            <a:r>
              <a:rPr lang="en-US" dirty="0" smtClean="0"/>
              <a:t>	Vertical neighborhood difference filter</a:t>
            </a:r>
          </a:p>
          <a:p>
            <a:pPr>
              <a:buNone/>
            </a:pPr>
            <a:r>
              <a:rPr lang="en-US" dirty="0" smtClean="0"/>
              <a:t>D) Upper rim = femoral </a:t>
            </a:r>
            <a:r>
              <a:rPr lang="en-US" dirty="0" err="1" smtClean="0"/>
              <a:t>condyle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Vertical filtering with 3x3 square neighborhood difference filter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768" t="14953" r="2041" b="23098"/>
          <a:stretch>
            <a:fillRect/>
          </a:stretch>
        </p:blipFill>
        <p:spPr bwMode="auto">
          <a:xfrm>
            <a:off x="2552736" y="76200"/>
            <a:ext cx="6515064" cy="251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274638"/>
            <a:ext cx="8229600" cy="1401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KOACAD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1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E)	Lower rim = Margins of </a:t>
            </a:r>
            <a:r>
              <a:rPr lang="en-US" dirty="0" err="1" smtClean="0"/>
              <a:t>tibial</a:t>
            </a:r>
            <a:r>
              <a:rPr lang="en-US" dirty="0" smtClean="0"/>
              <a:t> plateau</a:t>
            </a:r>
          </a:p>
          <a:p>
            <a:pPr>
              <a:buNone/>
            </a:pPr>
            <a:r>
              <a:rPr lang="en-US" dirty="0" smtClean="0"/>
              <a:t>	Anterior and posterior margins averaged</a:t>
            </a:r>
          </a:p>
          <a:p>
            <a:pPr>
              <a:buNone/>
            </a:pPr>
            <a:r>
              <a:rPr lang="en-US" dirty="0" smtClean="0"/>
              <a:t>F)	Straight regression line drawn of lower rim</a:t>
            </a:r>
          </a:p>
          <a:p>
            <a:pPr>
              <a:buNone/>
            </a:pPr>
            <a:r>
              <a:rPr lang="en-US" dirty="0" smtClean="0"/>
              <a:t>G)	Joint space area: inside rim, outside rim</a:t>
            </a:r>
          </a:p>
          <a:p>
            <a:pPr>
              <a:buNone/>
            </a:pPr>
            <a:r>
              <a:rPr lang="en-US" dirty="0" smtClean="0"/>
              <a:t>	Inner: Intersection of regression line, lower rim</a:t>
            </a:r>
          </a:p>
          <a:p>
            <a:pPr>
              <a:buNone/>
            </a:pPr>
            <a:r>
              <a:rPr lang="en-US" dirty="0" smtClean="0"/>
              <a:t>H) Minimum joint space width</a:t>
            </a:r>
          </a:p>
          <a:p>
            <a:pPr>
              <a:buNone/>
            </a:pPr>
            <a:r>
              <a:rPr lang="en-US" dirty="0" smtClean="0"/>
              <a:t>	Minimum vertical space distance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532" t="19025" r="2276" b="19025"/>
          <a:stretch>
            <a:fillRect/>
          </a:stretch>
        </p:blipFill>
        <p:spPr bwMode="auto">
          <a:xfrm>
            <a:off x="2590800" y="71598"/>
            <a:ext cx="6515133" cy="251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74638"/>
            <a:ext cx="8229600" cy="1401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KOACAD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2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423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I)  Protrusion</a:t>
            </a:r>
          </a:p>
          <a:p>
            <a:pPr>
              <a:buNone/>
            </a:pPr>
            <a:r>
              <a:rPr lang="en-US" dirty="0" smtClean="0"/>
              <a:t>	Femur, tibia outlined by 3x3 square horizontal neighborhood difference filter</a:t>
            </a:r>
          </a:p>
          <a:p>
            <a:pPr>
              <a:buNone/>
            </a:pPr>
            <a:r>
              <a:rPr lang="en-US" dirty="0" smtClean="0"/>
              <a:t>J) 	Osteophyte area = protrusion (inflection point)</a:t>
            </a:r>
          </a:p>
          <a:p>
            <a:pPr>
              <a:buNone/>
            </a:pPr>
            <a:r>
              <a:rPr lang="en-US" dirty="0" smtClean="0"/>
              <a:t>K)	Middle lines from outline of femur, tibia</a:t>
            </a:r>
          </a:p>
          <a:p>
            <a:pPr>
              <a:buNone/>
            </a:pPr>
            <a:r>
              <a:rPr lang="en-US" dirty="0" smtClean="0"/>
              <a:t>L)	Femorotibial angle: axes of femur, tibia</a:t>
            </a:r>
          </a:p>
          <a:p>
            <a:pPr>
              <a:buNone/>
            </a:pPr>
            <a:r>
              <a:rPr lang="en-US" dirty="0" smtClean="0"/>
              <a:t>	Straight-line regression of middle lines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532" t="23298" r="2276" b="14753"/>
          <a:stretch>
            <a:fillRect/>
          </a:stretch>
        </p:blipFill>
        <p:spPr bwMode="auto">
          <a:xfrm>
            <a:off x="2590800" y="76200"/>
            <a:ext cx="6526984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274638"/>
            <a:ext cx="8229600" cy="14017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KOACAD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Part 3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</a:t>
            </a:r>
            <a:r>
              <a:rPr lang="en-US" dirty="0" err="1" smtClean="0"/>
              <a:t>Matlab</a:t>
            </a:r>
            <a:r>
              <a:rPr lang="en-US" dirty="0" smtClean="0"/>
              <a:t> program mimicking KOACAD</a:t>
            </a:r>
          </a:p>
          <a:p>
            <a:pPr lvl="1"/>
            <a:r>
              <a:rPr lang="en-US" dirty="0" smtClean="0"/>
              <a:t>Quantify disease state of osteoarthritis</a:t>
            </a:r>
          </a:p>
          <a:p>
            <a:pPr lvl="1"/>
            <a:r>
              <a:rPr lang="en-US" dirty="0" smtClean="0"/>
              <a:t>Use 2D radiographs</a:t>
            </a:r>
          </a:p>
          <a:p>
            <a:r>
              <a:rPr lang="en-US" dirty="0" smtClean="0"/>
              <a:t>Successes</a:t>
            </a:r>
          </a:p>
          <a:p>
            <a:pPr lvl="1"/>
            <a:r>
              <a:rPr lang="en-US" dirty="0" err="1" smtClean="0"/>
              <a:t>mJSW</a:t>
            </a:r>
            <a:r>
              <a:rPr lang="en-US" dirty="0" smtClean="0"/>
              <a:t> – minimum joint space width</a:t>
            </a:r>
          </a:p>
          <a:p>
            <a:pPr lvl="1"/>
            <a:r>
              <a:rPr lang="en-US" dirty="0" smtClean="0"/>
              <a:t>JSA – joint space area</a:t>
            </a:r>
          </a:p>
          <a:p>
            <a:pPr lvl="1"/>
            <a:r>
              <a:rPr lang="en-US" dirty="0" smtClean="0"/>
              <a:t>FTA – </a:t>
            </a:r>
            <a:r>
              <a:rPr lang="en-US" dirty="0" err="1" smtClean="0"/>
              <a:t>femorotibial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Osteophyte area – protrusions near joint</a:t>
            </a:r>
          </a:p>
          <a:p>
            <a:pPr lvl="1"/>
            <a:r>
              <a:rPr lang="en-US" dirty="0" smtClean="0"/>
              <a:t>Automation</a:t>
            </a:r>
          </a:p>
          <a:p>
            <a:pPr lvl="1"/>
            <a:r>
              <a:rPr lang="en-US" dirty="0" smtClean="0"/>
              <a:t>Filter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results: Test images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3505200" y="1676401"/>
            <a:ext cx="51816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cartoon images to test </a:t>
            </a:r>
            <a:r>
              <a:rPr lang="en-US" dirty="0" err="1" smtClean="0"/>
              <a:t>Matlab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Top image, results in pixels</a:t>
            </a:r>
          </a:p>
          <a:p>
            <a:pPr lvl="1"/>
            <a:r>
              <a:rPr lang="en-US" dirty="0" smtClean="0"/>
              <a:t>Left </a:t>
            </a:r>
          </a:p>
          <a:p>
            <a:pPr lvl="2"/>
            <a:r>
              <a:rPr lang="en-US" dirty="0" smtClean="0"/>
              <a:t>JSA (joint space area) = 24</a:t>
            </a:r>
          </a:p>
          <a:p>
            <a:pPr lvl="2"/>
            <a:r>
              <a:rPr lang="en-US" dirty="0" smtClean="0"/>
              <a:t>min JSW (joint space width) = 1</a:t>
            </a:r>
          </a:p>
          <a:p>
            <a:pPr lvl="1"/>
            <a:r>
              <a:rPr lang="en-US" dirty="0" smtClean="0"/>
              <a:t>Right </a:t>
            </a:r>
          </a:p>
          <a:p>
            <a:pPr lvl="2"/>
            <a:r>
              <a:rPr lang="en-US" dirty="0" smtClean="0"/>
              <a:t>JSA = 27</a:t>
            </a:r>
          </a:p>
          <a:p>
            <a:pPr lvl="2"/>
            <a:r>
              <a:rPr lang="en-US" dirty="0" smtClean="0"/>
              <a:t>min JSW = 1</a:t>
            </a:r>
          </a:p>
          <a:p>
            <a:r>
              <a:rPr lang="en-US" dirty="0" smtClean="0"/>
              <a:t>Bottom, result in degrees</a:t>
            </a:r>
          </a:p>
          <a:p>
            <a:pPr lvl="1"/>
            <a:r>
              <a:rPr lang="en-US" dirty="0" smtClean="0"/>
              <a:t>FTA (</a:t>
            </a:r>
            <a:r>
              <a:rPr lang="en-US" dirty="0" err="1" smtClean="0"/>
              <a:t>femorotibial</a:t>
            </a:r>
            <a:r>
              <a:rPr lang="en-US" dirty="0" smtClean="0"/>
              <a:t> angle) </a:t>
            </a:r>
          </a:p>
          <a:p>
            <a:pPr lvl="1">
              <a:buNone/>
            </a:pPr>
            <a:r>
              <a:rPr lang="en-US" dirty="0" smtClean="0"/>
              <a:t>	= 178.2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" y="1866900"/>
            <a:ext cx="219456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25837" r="40119" b="37082"/>
          <a:stretch/>
        </p:blipFill>
        <p:spPr bwMode="auto">
          <a:xfrm>
            <a:off x="2438400" y="1971349"/>
            <a:ext cx="1211946" cy="176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DF0D0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1001</TotalTime>
  <Words>1139</Words>
  <Application>Microsoft Office PowerPoint</Application>
  <PresentationFormat>On-screen Show (4:3)</PresentationFormat>
  <Paragraphs>305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Quantifying knee osteoarthritis</vt:lpstr>
      <vt:lpstr>Introduction</vt:lpstr>
      <vt:lpstr>Approach</vt:lpstr>
      <vt:lpstr>KOACAD</vt:lpstr>
      <vt:lpstr>PowerPoint Presentation</vt:lpstr>
      <vt:lpstr>PowerPoint Presentation</vt:lpstr>
      <vt:lpstr>PowerPoint Presentation</vt:lpstr>
      <vt:lpstr>Goal of Project</vt:lpstr>
      <vt:lpstr>First results: Test images</vt:lpstr>
      <vt:lpstr>Test images</vt:lpstr>
      <vt:lpstr>Process: Boundaries</vt:lpstr>
      <vt:lpstr>Joint Space Characterization</vt:lpstr>
      <vt:lpstr>Joint Space Results</vt:lpstr>
      <vt:lpstr>Joint Space Results</vt:lpstr>
      <vt:lpstr>Test image: FTA</vt:lpstr>
      <vt:lpstr>Process: Midline Regression</vt:lpstr>
      <vt:lpstr>Femorotibial Angle</vt:lpstr>
      <vt:lpstr>Femorotibial Angle Results</vt:lpstr>
      <vt:lpstr>Femorotibial Angle Results</vt:lpstr>
      <vt:lpstr>Combining analyses</vt:lpstr>
      <vt:lpstr>Combining analyses</vt:lpstr>
      <vt:lpstr>Conclusion</vt:lpstr>
      <vt:lpstr>References</vt:lpstr>
      <vt:lpstr>Knee X-ray Sources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KNEE OSTEOARTHRITIS:  JOINT SPACE NARROWING</dc:title>
  <dc:creator>Alice</dc:creator>
  <cp:lastModifiedBy>Alice Chuang</cp:lastModifiedBy>
  <cp:revision>110</cp:revision>
  <dcterms:created xsi:type="dcterms:W3CDTF">2011-04-11T02:32:00Z</dcterms:created>
  <dcterms:modified xsi:type="dcterms:W3CDTF">2011-05-16T16:43:10Z</dcterms:modified>
</cp:coreProperties>
</file>