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8"/>
  </p:notesMasterIdLst>
  <p:sldIdLst>
    <p:sldId id="256" r:id="rId2"/>
    <p:sldId id="263" r:id="rId3"/>
    <p:sldId id="258" r:id="rId4"/>
    <p:sldId id="260" r:id="rId5"/>
    <p:sldId id="267" r:id="rId6"/>
    <p:sldId id="275" r:id="rId7"/>
    <p:sldId id="269" r:id="rId8"/>
    <p:sldId id="271" r:id="rId9"/>
    <p:sldId id="272" r:id="rId10"/>
    <p:sldId id="273" r:id="rId11"/>
    <p:sldId id="274" r:id="rId12"/>
    <p:sldId id="266" r:id="rId13"/>
    <p:sldId id="270" r:id="rId14"/>
    <p:sldId id="261" r:id="rId15"/>
    <p:sldId id="259" r:id="rId16"/>
    <p:sldId id="268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53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FE3688F-33EE-490B-909C-F68BFE0F7B6B}" type="datetime1">
              <a:rPr lang="en-US"/>
              <a:pPr/>
              <a:t>5/17/11</a:t>
            </a:fld>
            <a:endParaRPr lang="en-US"/>
          </a:p>
        </p:txBody>
      </p:sp>
      <p:sp>
        <p:nvSpPr>
          <p:cNvPr id="20484" name="Placeholder 1028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</a:p>
        </p:txBody>
      </p:sp>
      <p:sp>
        <p:nvSpPr>
          <p:cNvPr id="2048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BD10480-8A90-4419-BF4F-20AB56B796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ＭＳ Ｐゴシック" pitchFamily="-72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72" charset="0"/>
        <a:ea typeface="ＭＳ Ｐゴシック" pitchFamily="-7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Placeholder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FCP: small piece of bone breaks off ulna</a:t>
            </a:r>
          </a:p>
          <a:p>
            <a:r>
              <a:rPr lang="en-US"/>
              <a:t>OCD: small piece of cartilage partially or totally breaks off</a:t>
            </a:r>
          </a:p>
          <a:p>
            <a:r>
              <a:rPr lang="en-US"/>
              <a:t>UAP: bones fail to fuse in youth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Arial" pitchFamily="-72" charset="0"/>
              </a:rPr>
              <a:t>Top: BDH slice 31</a:t>
            </a:r>
          </a:p>
          <a:p>
            <a:r>
              <a:rPr lang="en-US">
                <a:latin typeface="Arial" pitchFamily="-72" charset="0"/>
              </a:rPr>
              <a:t>Botom: Sporer slice 31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Arial" pitchFamily="-72" charset="0"/>
              </a:rPr>
              <a:t>slice 106 Neef_77933_PraeOP.vtk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Arial" pitchFamily="-72" charset="0"/>
              </a:rPr>
              <a:t>slice 105 Neef_77933_PraeOP.vtk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Arial" pitchFamily="-72" charset="0"/>
              </a:rPr>
              <a:t>slice 103 Neef_77933_PraeOP.vtk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Arial" pitchFamily="-72" charset="0"/>
              </a:rPr>
              <a:t>slice 101 Neef_77933_PraeOP.vtk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Arial" pitchFamily="-72" charset="0"/>
              </a:rPr>
              <a:t>slice 99 Neef_77933_PraeOP.vtk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laceholder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Arial" pitchFamily="-72" charset="0"/>
              </a:rPr>
              <a:t>slice 97 Neef_77933_PraeOP.vtk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Placeholder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>
                <a:latin typeface="Arial" pitchFamily="-72" charset="0"/>
              </a:rPr>
              <a:t>slice 95 Neef_77933_PraeOP.vtk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D478A-0A08-4B9B-BE80-8D33E7814F0F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43D08-2F6D-4EA3-AC87-AAEED41616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F63F9-5018-4FAF-9B3B-25E165243285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B277D-D105-48D3-8763-DC21E2AA4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4DF4E-B8C6-4F47-B8EE-E1F2CCFEECEC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5E801-A17A-4C60-819E-35DBC602B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952E9-A9F9-4EDE-82F5-B0EFDFDAE4F2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C98CA-368C-4F90-A4EB-85FC8FA252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385AA-4976-4C94-8806-BFCCA9F5F063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FB08F-E890-4711-A12E-DE8304CF0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4BFD6-4FE9-4DBA-A938-09AEE983F3CE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8DECF-15E7-4120-ADE9-3308C5AEA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3D1A1-5F31-4273-A9DB-D161F408EC31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EA8B3-2F0C-4D61-93D0-6D3F2E119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5CA04-380A-4642-B4C1-C2C341E3A2A6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6B43B-3175-4803-B189-1F58E1624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5A26-234C-4821-8C5F-3AAC5B7072B7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15E5B-ABE3-4A80-A5A4-737ECB626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9874-EB79-4C23-A5BD-F23E5E12D8CF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F6D6B-60FC-40EA-A93B-467D5B142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DD799-83A4-4E28-BC44-3DE1F090AB5E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A3039-3028-4B18-B877-EE899FFC6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accent5">
                <a:lumMod val="20000"/>
                <a:lumOff val="8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EF9DF0-7CB5-497B-BD5B-866E6BBBEBB6}" type="datetimeFigureOut">
              <a:rPr lang="en-US"/>
              <a:pPr>
                <a:defRPr/>
              </a:pPr>
              <a:t>5/17/11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60D068-B0A5-4AE7-857A-6F7A1EECA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72" charset="-128"/>
          <a:cs typeface="ＭＳ Ｐゴシック" pitchFamily="-72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32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8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•"/>
        <a:defRPr sz="24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–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-72" charset="0"/>
        <a:buChar char="»"/>
        <a:defRPr sz="20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Segmentation of Dog Elbow Bones Using Max Flow/Min Cut Graph Cuts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 lnSpcReduction="10000"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Based on "An Experimental Comparison of Min-Cut/Max-Flow Algorithms for Energy Minimization in Vision.“ by </a:t>
            </a:r>
            <a:r>
              <a:rPr lang="sv-SE" dirty="0" smtClean="0">
                <a:ea typeface="+mn-ea"/>
                <a:cs typeface="+mn-cs"/>
              </a:rPr>
              <a:t>Yuri Boykov and Vladimir Kolmogorov.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5" name="Picture 7" descr="slice1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656013" cy="3656013"/>
          </a:xfrm>
          <a:prstGeom prst="rect">
            <a:avLst/>
          </a:prstGeom>
          <a:noFill/>
        </p:spPr>
      </p:pic>
      <p:pic>
        <p:nvPicPr>
          <p:cNvPr id="37893" name="Picture 5" descr="img10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28800"/>
            <a:ext cx="3656013" cy="3656013"/>
          </a:xfrm>
          <a:prstGeom prst="rect">
            <a:avLst/>
          </a:prstGeom>
          <a:noFill/>
        </p:spPr>
      </p:pic>
      <p:sp>
        <p:nvSpPr>
          <p:cNvPr id="378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slice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656013" cy="3656013"/>
          </a:xfrm>
          <a:prstGeom prst="rect">
            <a:avLst/>
          </a:prstGeom>
          <a:noFill/>
        </p:spPr>
      </p:pic>
      <p:pic>
        <p:nvPicPr>
          <p:cNvPr id="39941" name="Picture 5" descr="img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28800"/>
            <a:ext cx="3656013" cy="3656013"/>
          </a:xfrm>
          <a:prstGeom prst="rect">
            <a:avLst/>
          </a:prstGeom>
          <a:noFill/>
        </p:spPr>
      </p:pic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slice9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8800"/>
            <a:ext cx="3656013" cy="3656013"/>
          </a:xfrm>
          <a:prstGeom prst="rect">
            <a:avLst/>
          </a:prstGeom>
          <a:noFill/>
        </p:spPr>
      </p:pic>
      <p:pic>
        <p:nvPicPr>
          <p:cNvPr id="24583" name="Picture 7" descr="img9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28800"/>
            <a:ext cx="3656013" cy="3656013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  <p:pic>
        <p:nvPicPr>
          <p:cNvPr id="31747" name="Picture 3" descr="slice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1827213"/>
            <a:ext cx="3656013" cy="3656012"/>
          </a:xfrm>
          <a:prstGeom prst="rect">
            <a:avLst/>
          </a:prstGeom>
          <a:noFill/>
        </p:spPr>
      </p:pic>
      <p:pic>
        <p:nvPicPr>
          <p:cNvPr id="31748" name="Picture 4" descr="img9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828800"/>
            <a:ext cx="3656013" cy="3656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Future Directions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Minimum cluster size to eliminate noise</a:t>
            </a:r>
          </a:p>
          <a:p>
            <a:r>
              <a:rPr lang="en-US" smtClean="0"/>
              <a:t>Eliminate encapsulated dark spots to eliminate marrow areas </a:t>
            </a:r>
          </a:p>
          <a:p>
            <a:r>
              <a:rPr lang="en-US" smtClean="0"/>
              <a:t>3D Visualization tools</a:t>
            </a:r>
          </a:p>
          <a:p>
            <a:r>
              <a:rPr lang="en-US" smtClean="0"/>
              <a:t>Cost function refinement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Project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Weeks 1-2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Revive/write code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Test with phantom images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Mid-Project Presentation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Preliminary Results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Weeks 3-4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Write display code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Run algorithm on real data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Write report/presentation</a:t>
            </a:r>
            <a:endParaRPr lang="en-US" dirty="0">
              <a:ea typeface="+mn-ea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2225" y="16764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alphaModFix amt="67000"/>
          </a:blip>
          <a:srcRect/>
          <a:stretch>
            <a:fillRect/>
          </a:stretch>
        </p:blipFill>
        <p:spPr bwMode="auto">
          <a:xfrm>
            <a:off x="2030413" y="1520825"/>
            <a:ext cx="508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Thank you.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133600" y="5334000"/>
            <a:ext cx="49164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900">
                <a:latin typeface="Calibri" pitchFamily="-72" charset="0"/>
              </a:rPr>
              <a:t>http://www.istockphoto.com/stock-photo-5095712-two-bernese-mountain-dog-puppies-in-grass.php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Problem: Dog Elbow Dysplasia</a:t>
            </a:r>
          </a:p>
        </p:txBody>
      </p:sp>
      <p:sp>
        <p:nvSpPr>
          <p:cNvPr id="19459" name="Rectangle 1027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5029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Fragmented coronoid process (FCP)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Osteochondritis of the medial humeral condyle in the elbow joint (OCD)</a:t>
            </a:r>
          </a:p>
          <a:p>
            <a:pPr>
              <a:lnSpc>
                <a:spcPct val="90000"/>
              </a:lnSpc>
            </a:pPr>
            <a:r>
              <a:rPr lang="en-US">
                <a:solidFill>
                  <a:srgbClr val="262626"/>
                </a:solidFill>
              </a:rPr>
              <a:t>Ununited anconeal process (UAP)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  <a:buFont typeface="Arial" pitchFamily="-72" charset="0"/>
              <a:buNone/>
            </a:pPr>
            <a:endParaRPr lang="en-US"/>
          </a:p>
        </p:txBody>
      </p:sp>
      <p:pic>
        <p:nvPicPr>
          <p:cNvPr id="19462" name="Picture 10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219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3" name="Text Box 1031"/>
          <p:cNvSpPr txBox="1">
            <a:spLocks noChangeArrowheads="1"/>
          </p:cNvSpPr>
          <p:nvPr/>
        </p:nvSpPr>
        <p:spPr bwMode="auto">
          <a:xfrm>
            <a:off x="5486400" y="29718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latin typeface="Calibri" pitchFamily="-72" charset="0"/>
              </a:rPr>
              <a:t>http://www.michvet.com/library/surgery_elbow_fcp.asp</a:t>
            </a:r>
          </a:p>
        </p:txBody>
      </p:sp>
      <p:pic>
        <p:nvPicPr>
          <p:cNvPr id="19464" name="Picture 1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3429000"/>
            <a:ext cx="2286000" cy="171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5" name="Text Box 1033"/>
          <p:cNvSpPr txBox="1">
            <a:spLocks noChangeArrowheads="1"/>
          </p:cNvSpPr>
          <p:nvPr/>
        </p:nvSpPr>
        <p:spPr bwMode="auto">
          <a:xfrm>
            <a:off x="5638800" y="51054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latin typeface="Calibri" pitchFamily="-72" charset="0"/>
              </a:rPr>
              <a:t>http://www.vetsurgerycentral.com/elbow_dysplasia.htm</a:t>
            </a:r>
            <a:endParaRPr lang="en-US">
              <a:latin typeface="Calibri" pitchFamily="-72" charset="0"/>
            </a:endParaRPr>
          </a:p>
        </p:txBody>
      </p:sp>
      <p:pic>
        <p:nvPicPr>
          <p:cNvPr id="19466" name="Picture 10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876800"/>
            <a:ext cx="2438400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67" name="Picture 103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0" y="4876800"/>
            <a:ext cx="2438400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68" name="Text Box 1036"/>
          <p:cNvSpPr txBox="1">
            <a:spLocks noChangeArrowheads="1"/>
          </p:cNvSpPr>
          <p:nvPr/>
        </p:nvSpPr>
        <p:spPr bwMode="auto">
          <a:xfrm>
            <a:off x="1524000" y="6629400"/>
            <a:ext cx="2971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900">
                <a:latin typeface="Calibri" pitchFamily="-72" charset="0"/>
              </a:rPr>
              <a:t>http://www.vetsurgerycentral.com/elbow_dysplasia.htm</a:t>
            </a:r>
            <a:endParaRPr lang="en-US">
              <a:latin typeface="Calibri" pitchFamily="-7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 in Theory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Treat pixels as set of nodes</a:t>
            </a:r>
          </a:p>
          <a:p>
            <a:r>
              <a:rPr lang="en-US" smtClean="0"/>
              <a:t>Treat labels (bone/not bone) as source/sink</a:t>
            </a:r>
          </a:p>
          <a:p>
            <a:r>
              <a:rPr lang="en-US" smtClean="0"/>
              <a:t>Assign costs for cuts </a:t>
            </a:r>
          </a:p>
          <a:p>
            <a:r>
              <a:rPr lang="en-US" smtClean="0"/>
              <a:t>Find most efficient cut</a:t>
            </a: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2286000" y="6553200"/>
            <a:ext cx="4572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sv-SE" sz="1000">
                <a:latin typeface="Calibri" pitchFamily="-72" charset="0"/>
              </a:rPr>
              <a:t>Boykov and Kolmogorov</a:t>
            </a:r>
            <a:endParaRPr lang="en-US" sz="1000">
              <a:latin typeface="Calibri" pitchFamily="-72" charset="0"/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886200"/>
            <a:ext cx="5334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Preliminary Results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Import images using Corona imaging package</a:t>
            </a:r>
          </a:p>
          <a:p>
            <a:r>
              <a:rPr lang="en-US" smtClean="0"/>
              <a:t>Assign weights to edges based on pixel intensity differences</a:t>
            </a:r>
          </a:p>
          <a:p>
            <a:r>
              <a:rPr lang="en-US" smtClean="0"/>
              <a:t>Assign weights to edges based on intensity</a:t>
            </a:r>
          </a:p>
          <a:p>
            <a:endParaRPr lang="en-US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886200"/>
            <a:ext cx="36480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4038600"/>
            <a:ext cx="26384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Refined Cost Functions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Parameter </a:t>
            </a:r>
            <a:r>
              <a:rPr lang="en-US">
                <a:sym typeface="Symbol" pitchFamily="-72" charset="2"/>
              </a:rPr>
              <a:t> between 0 and 1 =0.9</a:t>
            </a:r>
          </a:p>
          <a:p>
            <a:pPr lvl="1"/>
            <a:r>
              <a:rPr lang="en-US">
                <a:sym typeface="Symbol" pitchFamily="-72" charset="2"/>
              </a:rPr>
              <a:t>*[label cost]</a:t>
            </a:r>
          </a:p>
          <a:p>
            <a:pPr lvl="1"/>
            <a:r>
              <a:rPr lang="en-US">
                <a:sym typeface="Symbol" pitchFamily="-72" charset="2"/>
              </a:rPr>
              <a:t>(1- )*[neighbor cost]</a:t>
            </a:r>
          </a:p>
          <a:p>
            <a:r>
              <a:rPr lang="en-US">
                <a:sym typeface="Symbol" pitchFamily="-72" charset="2"/>
              </a:rPr>
              <a:t>Parameter  between 1 and 10  =4</a:t>
            </a:r>
          </a:p>
          <a:p>
            <a:pPr lvl="1"/>
            <a:r>
              <a:rPr lang="en-US">
                <a:sym typeface="Symbol" pitchFamily="-72" charset="2"/>
              </a:rPr>
              <a:t>*[relative brightness]=cost of not being bone</a:t>
            </a:r>
          </a:p>
          <a:p>
            <a:pPr lvl="1"/>
            <a:r>
              <a:rPr lang="en-US">
                <a:sym typeface="Symbol" pitchFamily="-72" charset="2"/>
              </a:rPr>
              <a:t>[relative darkness]=cost of being bone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  <p:pic>
        <p:nvPicPr>
          <p:cNvPr id="41989" name="Picture 5" descr="BDHimg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2286000" cy="2286000"/>
          </a:xfrm>
          <a:prstGeom prst="rect">
            <a:avLst/>
          </a:prstGeom>
          <a:noFill/>
        </p:spPr>
      </p:pic>
      <p:pic>
        <p:nvPicPr>
          <p:cNvPr id="41990" name="Picture 6" descr="BDHslice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371600"/>
            <a:ext cx="2286000" cy="2286000"/>
          </a:xfrm>
          <a:prstGeom prst="rect">
            <a:avLst/>
          </a:prstGeom>
          <a:noFill/>
        </p:spPr>
      </p:pic>
      <p:pic>
        <p:nvPicPr>
          <p:cNvPr id="41991" name="Picture 7" descr="slice3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71600" y="3733800"/>
            <a:ext cx="2286000" cy="2286000"/>
          </a:xfrm>
          <a:prstGeom prst="rect">
            <a:avLst/>
          </a:prstGeom>
          <a:noFill/>
        </p:spPr>
      </p:pic>
      <p:pic>
        <p:nvPicPr>
          <p:cNvPr id="41992" name="Picture 8" descr="Sporerslice3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7338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img10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3656013" cy="3656013"/>
          </a:xfrm>
          <a:prstGeom prst="rect">
            <a:avLst/>
          </a:prstGeom>
          <a:noFill/>
        </p:spPr>
      </p:pic>
      <p:pic>
        <p:nvPicPr>
          <p:cNvPr id="29701" name="Picture 5" descr="slice10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28800"/>
            <a:ext cx="3656013" cy="3656013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img10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3656013" cy="3656013"/>
          </a:xfrm>
          <a:prstGeom prst="rect">
            <a:avLst/>
          </a:prstGeom>
          <a:noFill/>
        </p:spPr>
      </p:pic>
      <p:pic>
        <p:nvPicPr>
          <p:cNvPr id="33797" name="Picture 5" descr="slice1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28800"/>
            <a:ext cx="3656013" cy="3656013"/>
          </a:xfrm>
          <a:prstGeom prst="rect">
            <a:avLst/>
          </a:prstGeom>
          <a:noFill/>
        </p:spPr>
      </p:pic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img1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828800"/>
            <a:ext cx="3656013" cy="3656013"/>
          </a:xfrm>
          <a:prstGeom prst="rect">
            <a:avLst/>
          </a:prstGeom>
          <a:noFill/>
        </p:spPr>
      </p:pic>
      <p:pic>
        <p:nvPicPr>
          <p:cNvPr id="35846" name="Picture 6" descr="slice1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828800"/>
            <a:ext cx="3656013" cy="3656013"/>
          </a:xfrm>
          <a:prstGeom prst="rect">
            <a:avLst/>
          </a:prstGeom>
          <a:noFill/>
        </p:spPr>
      </p:pic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291</Words>
  <Application>Microsoft Office PowerPoint</Application>
  <PresentationFormat>On-screen Show (4:3)</PresentationFormat>
  <Paragraphs>64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ＭＳ Ｐゴシック</vt:lpstr>
      <vt:lpstr>Arial</vt:lpstr>
      <vt:lpstr>Symbol</vt:lpstr>
      <vt:lpstr>Arial</vt:lpstr>
      <vt:lpstr>Office Theme</vt:lpstr>
      <vt:lpstr>Segmentation of Dog Elbow Bones Using Max Flow/Min Cut Graph Cuts</vt:lpstr>
      <vt:lpstr>The Problem: Dog Elbow Dysplasia</vt:lpstr>
      <vt:lpstr>Graph Cuts in Theory</vt:lpstr>
      <vt:lpstr>Preliminary Results</vt:lpstr>
      <vt:lpstr>Refined Cost Functions</vt:lpstr>
      <vt:lpstr>Final Results</vt:lpstr>
      <vt:lpstr>Final Results</vt:lpstr>
      <vt:lpstr>Final Results</vt:lpstr>
      <vt:lpstr>Final Results</vt:lpstr>
      <vt:lpstr>Final Results</vt:lpstr>
      <vt:lpstr>Final Results</vt:lpstr>
      <vt:lpstr>Final Results</vt:lpstr>
      <vt:lpstr>Final Results</vt:lpstr>
      <vt:lpstr>Future Directions</vt:lpstr>
      <vt:lpstr>Project Timeline</vt:lpstr>
      <vt:lpstr>Questions?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Segmentation Using Skeletally Coupled Deformable Models</dc:title>
  <dc:creator>Ed Swindelles (ADMIN)</dc:creator>
  <cp:lastModifiedBy>Sophia Berger</cp:lastModifiedBy>
  <cp:revision>40</cp:revision>
  <dcterms:created xsi:type="dcterms:W3CDTF">2011-04-14T11:17:20Z</dcterms:created>
  <dcterms:modified xsi:type="dcterms:W3CDTF">2011-05-17T12:29:45Z</dcterms:modified>
</cp:coreProperties>
</file>