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9"/>
  </p:notesMasterIdLst>
  <p:sldIdLst>
    <p:sldId id="266" r:id="rId2"/>
    <p:sldId id="262" r:id="rId3"/>
    <p:sldId id="261" r:id="rId4"/>
    <p:sldId id="263" r:id="rId5"/>
    <p:sldId id="260" r:id="rId6"/>
    <p:sldId id="265" r:id="rId7"/>
    <p:sldId id="264" r:id="rId8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60"/>
  </p:normalViewPr>
  <p:slideViewPr>
    <p:cSldViewPr>
      <p:cViewPr>
        <p:scale>
          <a:sx n="75" d="100"/>
          <a:sy n="75" d="100"/>
        </p:scale>
        <p:origin x="-918" y="-8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15AC5837-A445-481A-87A3-EAAE07FCF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6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20F5B-5F0C-47DA-AB05-85F93CECB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BB28A-BFC5-41DA-84E6-8888A9E5E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6C8B3-71EB-47E8-93C3-5BA1EF629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5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D62EF-F608-4B4C-BCCD-F291FFD2A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016A1-46F6-41BF-95B3-BDE9DA3B1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E7E03-9D5A-4FBD-95FD-D92612BB6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F1B5C-CD3F-43AA-8F11-4FF8B2310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EBE0C-832D-47F1-96F0-314A5292F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2F8A4-B606-4430-B44A-3D940FD72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69263-5112-4470-9E80-0F6E928B9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F0C03-0949-45C6-A1CF-6DC1913C7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0CAC5-C796-449D-BC04-8EBF3A0C6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n-US"/>
              <a:t>4/30/10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fld id="{B2A7BACA-D903-45EA-B84E-B9583597CA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25563" y="228600"/>
            <a:ext cx="46037" cy="637698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70513"/>
            <a:ext cx="1066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Segmentation and Visualization of Intervertebral Discs</a:t>
            </a:r>
            <a:endParaRPr lang="en-US" sz="3600" i="1" dirty="0" smtClean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0" y="3417094"/>
            <a:ext cx="6400800" cy="175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Preliminary Presentation</a:t>
            </a:r>
            <a:endParaRPr lang="en-US" sz="2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181600" y="5562600"/>
            <a:ext cx="3733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 err="1">
                <a:solidFill>
                  <a:srgbClr val="000000"/>
                </a:solidFill>
                <a:latin typeface="Calibri" charset="0"/>
              </a:rPr>
              <a:t>Eyal</a:t>
            </a:r>
            <a:r>
              <a:rPr lang="en-US" sz="22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Bar-</a:t>
            </a:r>
            <a:r>
              <a:rPr lang="en-US" sz="2200" i="1" dirty="0" err="1" smtClean="0">
                <a:solidFill>
                  <a:srgbClr val="000000"/>
                </a:solidFill>
                <a:latin typeface="Calibri" charset="0"/>
              </a:rPr>
              <a:t>Kochba</a:t>
            </a:r>
            <a:endParaRPr lang="en-US" sz="2200" i="1" dirty="0" smtClean="0">
              <a:solidFill>
                <a:srgbClr val="000000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ENGN2500: Medical Imaging</a:t>
            </a:r>
          </a:p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April 12</a:t>
            </a:r>
            <a:r>
              <a:rPr lang="en-US" sz="2200" i="1" baseline="30000" dirty="0" smtClean="0">
                <a:solidFill>
                  <a:srgbClr val="000000"/>
                </a:solidFill>
                <a:latin typeface="Calibri" charset="0"/>
              </a:rPr>
              <a:t>th</a:t>
            </a: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, 2011</a:t>
            </a:r>
            <a:endParaRPr lang="en-US" sz="2200" i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The Roadmap To Intervertebral Disc Segmentation</a:t>
            </a:r>
            <a:endParaRPr lang="en-US" sz="3600" dirty="0" smtClean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59436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324600" cy="1591529"/>
          </a:xfrm>
        </p:spPr>
      </p:pic>
      <p:graphicFrame>
        <p:nvGraphicFramePr>
          <p:cNvPr id="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43143"/>
              </p:ext>
            </p:extLst>
          </p:nvPr>
        </p:nvGraphicFramePr>
        <p:xfrm>
          <a:off x="381000" y="3625970"/>
          <a:ext cx="8231188" cy="2286000"/>
        </p:xfrm>
        <a:graphic>
          <a:graphicData uri="http://schemas.openxmlformats.org/drawingml/2006/table">
            <a:tbl>
              <a:tblPr/>
              <a:tblGrid>
                <a:gridCol w="1143000"/>
                <a:gridCol w="708818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Deadline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Goals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First 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  <a:cs typeface="+mn-cs"/>
                        </a:rPr>
                        <a:t>Gather data from literature and class MR data.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  <a:cs typeface="+mn-cs"/>
                        </a:rPr>
                        <a:t>Begin developing the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algorithm for 2D segmentation of intervertebral discs.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Mid 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Continue working on the algorithm for 2D segmentation of intervertebral discs.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Obtain oblique MRI images from Doug.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</a:rPr>
                        <a:t>Final 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  <a:cs typeface="Lucida Sans Unicode" charset="0"/>
                        </a:rPr>
                        <a:t>Finalize the 2D segmentation algorithm and compare it to hand drawn segmentations.</a:t>
                      </a:r>
                    </a:p>
                    <a:p>
                      <a:pPr marL="285750" marR="0" lvl="0" indent="-285750" algn="l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  <a:cs typeface="Lucida Sans Unicode" charset="0"/>
                        </a:rPr>
                        <a:t>Construct a 3D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  <a:cs typeface="Lucida Sans Unicode" charset="0"/>
                        </a:rPr>
                        <a:t>isosurface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-122"/>
                          <a:cs typeface="Lucida Sans Unicode" charset="0"/>
                        </a:rPr>
                        <a:t> by stacking  the 2D segmentations and compare to V3D software.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1257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A Primer On Intervertebral Discs</a:t>
            </a:r>
            <a:endParaRPr lang="en-US" sz="3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4040188" cy="639762"/>
          </a:xfrm>
        </p:spPr>
        <p:txBody>
          <a:bodyPr/>
          <a:lstStyle/>
          <a:p>
            <a:pPr algn="ctr"/>
            <a:r>
              <a:rPr lang="en-US" sz="1800" dirty="0" smtClean="0"/>
              <a:t>Anatomy of the Spine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819400" cy="255413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5463" y="5619761"/>
            <a:ext cx="4041775" cy="639762"/>
          </a:xfrm>
        </p:spPr>
        <p:txBody>
          <a:bodyPr/>
          <a:lstStyle/>
          <a:p>
            <a:pPr algn="ctr"/>
            <a:r>
              <a:rPr lang="en-US" sz="1800" dirty="0" smtClean="0"/>
              <a:t>T2-weighted MR sagittal image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81" y="1676400"/>
            <a:ext cx="3308473" cy="4207941"/>
          </a:xfrm>
        </p:spPr>
      </p:pic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59436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888743" y="2824773"/>
            <a:ext cx="1840157" cy="1665653"/>
            <a:chOff x="5156388" y="3205018"/>
            <a:chExt cx="1840157" cy="166565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243945" y="3205018"/>
              <a:ext cx="1752600" cy="685800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20793481">
              <a:off x="5156388" y="4184871"/>
              <a:ext cx="1828800" cy="68580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5762" y="5029200"/>
            <a:ext cx="4114800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●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Normal Disc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●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Degenerated intervertebral disc with disc herniation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58548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Why Segmentation Is Not So Simple.</a:t>
            </a:r>
            <a:endParaRPr lang="en-US" sz="36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1448" y="5341219"/>
            <a:ext cx="4040188" cy="639762"/>
          </a:xfrm>
        </p:spPr>
        <p:txBody>
          <a:bodyPr/>
          <a:lstStyle/>
          <a:p>
            <a:pPr algn="ctr"/>
            <a:r>
              <a:rPr lang="en-US" sz="1800" dirty="0" smtClean="0"/>
              <a:t>Zoomed T2-weighted </a:t>
            </a:r>
            <a:r>
              <a:rPr lang="en-US" sz="1800" dirty="0"/>
              <a:t>MR sagittal image</a:t>
            </a:r>
            <a:endParaRPr lang="en-US" sz="1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772" r="48799" b="54125"/>
          <a:stretch/>
        </p:blipFill>
        <p:spPr>
          <a:xfrm>
            <a:off x="688782" y="1709542"/>
            <a:ext cx="3384811" cy="169028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734547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Segmentation issues: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49077" r="47831" b="31521"/>
          <a:stretch/>
        </p:blipFill>
        <p:spPr>
          <a:xfrm>
            <a:off x="688782" y="3690742"/>
            <a:ext cx="3352800" cy="1905000"/>
          </a:xfrm>
        </p:spPr>
      </p:pic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59436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" name="Flowchart: Connector 42"/>
          <p:cNvSpPr/>
          <p:nvPr/>
        </p:nvSpPr>
        <p:spPr bwMode="auto">
          <a:xfrm>
            <a:off x="2558310" y="1966231"/>
            <a:ext cx="88197" cy="8819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2403282" y="2471542"/>
            <a:ext cx="88197" cy="8819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Flowchart: Connector 45"/>
          <p:cNvSpPr/>
          <p:nvPr/>
        </p:nvSpPr>
        <p:spPr bwMode="auto">
          <a:xfrm>
            <a:off x="2470113" y="3081142"/>
            <a:ext cx="88197" cy="8819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" name="Diamond 38"/>
          <p:cNvSpPr/>
          <p:nvPr/>
        </p:nvSpPr>
        <p:spPr bwMode="auto">
          <a:xfrm>
            <a:off x="1679382" y="2519071"/>
            <a:ext cx="119536" cy="119536"/>
          </a:xfrm>
          <a:prstGeom prst="diamond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Diamond 47"/>
          <p:cNvSpPr/>
          <p:nvPr/>
        </p:nvSpPr>
        <p:spPr bwMode="auto">
          <a:xfrm>
            <a:off x="1526982" y="3065732"/>
            <a:ext cx="119536" cy="119536"/>
          </a:xfrm>
          <a:prstGeom prst="diamond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Diamond 48"/>
          <p:cNvSpPr/>
          <p:nvPr/>
        </p:nvSpPr>
        <p:spPr bwMode="auto">
          <a:xfrm>
            <a:off x="1526982" y="1890793"/>
            <a:ext cx="119536" cy="119536"/>
          </a:xfrm>
          <a:prstGeom prst="diamond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2321542" y="4713483"/>
            <a:ext cx="125257" cy="107980"/>
          </a:xfrm>
          <a:prstGeom prst="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2452274" y="4246171"/>
            <a:ext cx="125257" cy="107980"/>
          </a:xfrm>
          <a:prstGeom prst="triangl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80626" y="2391051"/>
            <a:ext cx="4038600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♦  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Gray-level overlapping of the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nucleus pulposus and vertebrae with gray-level overlapping.</a:t>
            </a:r>
          </a:p>
          <a:p>
            <a:endParaRPr lang="en-US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● 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Gray-level overlapping of the </a:t>
            </a:r>
            <a:b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nnulus </a:t>
            </a:r>
            <a:r>
              <a:rPr lang="en-US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fibrosus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, 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anterior longitudinal ligament, and vascular tissue.</a:t>
            </a: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▲  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Blurring due to the partial volume effect.</a:t>
            </a:r>
          </a:p>
          <a:p>
            <a:r>
              <a:rPr lang="en-US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 </a:t>
            </a:r>
          </a:p>
          <a:p>
            <a:endParaRPr lang="en-US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319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Segmentation Using Atlas-FCM</a:t>
            </a:r>
            <a:endParaRPr lang="en-US" sz="36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59436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44531" r="17187" b="16407"/>
          <a:stretch/>
        </p:blipFill>
        <p:spPr bwMode="auto">
          <a:xfrm>
            <a:off x="1197356" y="2362200"/>
            <a:ext cx="66984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000" y="5273316"/>
            <a:ext cx="6553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Segmentation method proposed by S.K.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Michopoulou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, et al. (2008)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5595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Segmentation Using Atlas-FCM</a:t>
            </a:r>
            <a:endParaRPr lang="en-US" sz="36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59436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29687" r="41458" b="7031"/>
          <a:stretch/>
        </p:blipFill>
        <p:spPr bwMode="auto">
          <a:xfrm>
            <a:off x="2895600" y="1775619"/>
            <a:ext cx="3679144" cy="416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5943600"/>
            <a:ext cx="3886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Segmentation examples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using Atlas-FCM [S.K.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Michopoulou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, et al. (2008)]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310985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3D Reconstruction of Segmented Images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5698" y="1676400"/>
            <a:ext cx="7920038" cy="1330325"/>
          </a:xfrm>
        </p:spPr>
        <p:txBody>
          <a:bodyPr/>
          <a:lstStyle/>
          <a:p>
            <a:r>
              <a:rPr lang="en-US" sz="1800" dirty="0" smtClean="0"/>
              <a:t>Assign unique values to images outside of boundary.</a:t>
            </a:r>
          </a:p>
          <a:p>
            <a:r>
              <a:rPr lang="en-US" sz="1800" dirty="0" smtClean="0"/>
              <a:t>Import data into </a:t>
            </a:r>
            <a:r>
              <a:rPr lang="en-US" sz="1800" dirty="0" err="1" smtClean="0"/>
              <a:t>tecplot</a:t>
            </a:r>
            <a:r>
              <a:rPr lang="en-US" sz="1800" dirty="0"/>
              <a:t> </a:t>
            </a:r>
            <a:r>
              <a:rPr lang="en-US" sz="1800" dirty="0" smtClean="0"/>
              <a:t>and plot </a:t>
            </a:r>
            <a:r>
              <a:rPr lang="en-US" sz="1800" dirty="0" err="1" smtClean="0"/>
              <a:t>isosurface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Compare data with segmentation produced by V3D.</a:t>
            </a:r>
            <a:endParaRPr lang="en-US" sz="1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59436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00" y="3575325"/>
            <a:ext cx="5948300" cy="2139675"/>
          </a:xfrm>
        </p:spPr>
      </p:pic>
      <p:sp>
        <p:nvSpPr>
          <p:cNvPr id="12" name="TextBox 11"/>
          <p:cNvSpPr txBox="1"/>
          <p:nvPr/>
        </p:nvSpPr>
        <p:spPr>
          <a:xfrm>
            <a:off x="1747900" y="5785125"/>
            <a:ext cx="5943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</a:rPr>
              <a:t>Samples of V3D Visualization [H.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Peng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, et al. (2011)]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561643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34776</TotalTime>
  <Words>241</Words>
  <Application>Microsoft Office PowerPoint</Application>
  <PresentationFormat>On-screen Show (4:3)</PresentationFormat>
  <Paragraphs>47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SimSun</vt:lpstr>
      <vt:lpstr>Times New Roman</vt:lpstr>
      <vt:lpstr>Calibri</vt:lpstr>
      <vt:lpstr>ＭＳ Ｐゴシック</vt:lpstr>
      <vt:lpstr>Arial Unicode MS</vt:lpstr>
      <vt:lpstr>StarSymbol</vt:lpstr>
      <vt:lpstr>Lucida Sans Unicode</vt:lpstr>
      <vt:lpstr>1_Office Theme</vt:lpstr>
      <vt:lpstr>Segmentation and Visualization of Intervertebral Discs</vt:lpstr>
      <vt:lpstr>The Roadmap To Intervertebral Disc Segmentation</vt:lpstr>
      <vt:lpstr>A Primer On Intervertebral Discs</vt:lpstr>
      <vt:lpstr>Why Segmentation Is Not So Simple.</vt:lpstr>
      <vt:lpstr>Segmentation Using Atlas-FCM</vt:lpstr>
      <vt:lpstr>Segmentation Using Atlas-FCM</vt:lpstr>
      <vt:lpstr>3D Reconstruction of Segmented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Report:  JULY-AUGUST 2010</dc:title>
  <cp:lastModifiedBy>barkoce</cp:lastModifiedBy>
  <cp:revision>24</cp:revision>
  <cp:lastPrinted>1601-01-01T00:00:00Z</cp:lastPrinted>
  <dcterms:created xsi:type="dcterms:W3CDTF">2010-08-29T13:18:14Z</dcterms:created>
  <dcterms:modified xsi:type="dcterms:W3CDTF">2011-04-12T03:59:00Z</dcterms:modified>
</cp:coreProperties>
</file>